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256" r:id="rId2"/>
    <p:sldId id="418" r:id="rId3"/>
    <p:sldId id="386" r:id="rId4"/>
    <p:sldId id="425" r:id="rId5"/>
    <p:sldId id="442" r:id="rId6"/>
    <p:sldId id="383" r:id="rId7"/>
    <p:sldId id="382" r:id="rId8"/>
    <p:sldId id="446" r:id="rId9"/>
    <p:sldId id="377" r:id="rId10"/>
    <p:sldId id="397" r:id="rId11"/>
    <p:sldId id="398" r:id="rId12"/>
    <p:sldId id="399" r:id="rId13"/>
    <p:sldId id="400" r:id="rId14"/>
    <p:sldId id="401" r:id="rId15"/>
    <p:sldId id="402" r:id="rId16"/>
    <p:sldId id="403" r:id="rId17"/>
    <p:sldId id="385" r:id="rId18"/>
    <p:sldId id="273" r:id="rId19"/>
    <p:sldId id="429" r:id="rId20"/>
    <p:sldId id="428" r:id="rId21"/>
    <p:sldId id="355" r:id="rId22"/>
    <p:sldId id="260" r:id="rId23"/>
    <p:sldId id="360" r:id="rId24"/>
    <p:sldId id="361" r:id="rId25"/>
    <p:sldId id="259" r:id="rId26"/>
    <p:sldId id="261" r:id="rId27"/>
    <p:sldId id="362" r:id="rId28"/>
    <p:sldId id="388" r:id="rId29"/>
    <p:sldId id="352" r:id="rId30"/>
    <p:sldId id="353" r:id="rId31"/>
    <p:sldId id="348" r:id="rId32"/>
    <p:sldId id="342" r:id="rId33"/>
    <p:sldId id="380" r:id="rId34"/>
    <p:sldId id="433" r:id="rId35"/>
    <p:sldId id="349" r:id="rId36"/>
    <p:sldId id="378" r:id="rId37"/>
    <p:sldId id="351" r:id="rId38"/>
    <p:sldId id="434" r:id="rId39"/>
    <p:sldId id="350" r:id="rId40"/>
    <p:sldId id="363" r:id="rId41"/>
    <p:sldId id="404" r:id="rId42"/>
    <p:sldId id="369" r:id="rId43"/>
    <p:sldId id="384" r:id="rId44"/>
    <p:sldId id="407" r:id="rId45"/>
    <p:sldId id="449" r:id="rId46"/>
    <p:sldId id="448" r:id="rId47"/>
    <p:sldId id="415" r:id="rId48"/>
    <p:sldId id="410" r:id="rId49"/>
    <p:sldId id="412" r:id="rId50"/>
    <p:sldId id="413" r:id="rId51"/>
    <p:sldId id="430" r:id="rId52"/>
    <p:sldId id="431" r:id="rId53"/>
    <p:sldId id="406" r:id="rId54"/>
    <p:sldId id="408" r:id="rId55"/>
    <p:sldId id="405" r:id="rId56"/>
    <p:sldId id="444" r:id="rId57"/>
    <p:sldId id="443" r:id="rId58"/>
    <p:sldId id="440" r:id="rId59"/>
    <p:sldId id="445" r:id="rId60"/>
    <p:sldId id="392" r:id="rId61"/>
    <p:sldId id="439" r:id="rId62"/>
    <p:sldId id="436" r:id="rId63"/>
    <p:sldId id="437" r:id="rId64"/>
    <p:sldId id="438" r:id="rId65"/>
    <p:sldId id="347" r:id="rId66"/>
    <p:sldId id="389" r:id="rId67"/>
    <p:sldId id="409" r:id="rId68"/>
    <p:sldId id="368" r:id="rId69"/>
    <p:sldId id="262" r:id="rId70"/>
    <p:sldId id="341" r:id="rId71"/>
    <p:sldId id="340" r:id="rId72"/>
    <p:sldId id="364" r:id="rId73"/>
    <p:sldId id="371" r:id="rId74"/>
    <p:sldId id="373" r:id="rId75"/>
    <p:sldId id="374" r:id="rId76"/>
    <p:sldId id="375" r:id="rId77"/>
    <p:sldId id="411" r:id="rId78"/>
    <p:sldId id="372" r:id="rId79"/>
    <p:sldId id="416" r:id="rId80"/>
    <p:sldId id="367" r:id="rId81"/>
    <p:sldId id="391" r:id="rId82"/>
    <p:sldId id="396" r:id="rId83"/>
    <p:sldId id="289" r:id="rId84"/>
    <p:sldId id="421" r:id="rId85"/>
    <p:sldId id="268" r:id="rId86"/>
    <p:sldId id="432" r:id="rId87"/>
    <p:sldId id="417" r:id="rId88"/>
    <p:sldId id="395" r:id="rId89"/>
    <p:sldId id="387" r:id="rId90"/>
    <p:sldId id="426" r:id="rId91"/>
    <p:sldId id="427" r:id="rId92"/>
    <p:sldId id="414" r:id="rId93"/>
    <p:sldId id="376" r:id="rId94"/>
    <p:sldId id="441" r:id="rId95"/>
    <p:sldId id="393" r:id="rId96"/>
    <p:sldId id="345" r:id="rId97"/>
    <p:sldId id="420" r:id="rId98"/>
    <p:sldId id="423" r:id="rId99"/>
    <p:sldId id="381" r:id="rId100"/>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5" autoAdjust="0"/>
    <p:restoredTop sz="92804" autoAdjust="0"/>
  </p:normalViewPr>
  <p:slideViewPr>
    <p:cSldViewPr snapToGrid="0">
      <p:cViewPr varScale="1">
        <p:scale>
          <a:sx n="97" d="100"/>
          <a:sy n="97" d="100"/>
        </p:scale>
        <p:origin x="102"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6/11/relationships/changesInfo" Target="changesInfos/changesInfo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07/03/2019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07/03/2019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17</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36</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83</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91</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97</a:t>
            </a:fld>
            <a:endParaRPr lang="fr-FR"/>
          </a:p>
        </p:txBody>
      </p:sp>
    </p:spTree>
    <p:extLst>
      <p:ext uri="{BB962C8B-B14F-4D97-AF65-F5344CB8AC3E}">
        <p14:creationId xmlns:p14="http://schemas.microsoft.com/office/powerpoint/2010/main" val="335480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07/03/2019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07/03/2019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07/03/2019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07/03/2019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07/03/2019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07/03/2019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07/03/2019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07/03/2019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07/03/2019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witter.com/guiCherve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fr.wikipedia.org/wiki/Client-serveu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fr.wikipedia.org/wiki/Serveur_sans_%C3%A9ta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fr.wikipedia.org/wiki/Serveur_mandataire" TargetMode="External"/><Relationship Id="rId2" Type="http://schemas.openxmlformats.org/officeDocument/2006/relationships/hyperlink" Target="https://fr.wikipedia.org/wiki/M%C3%A9moire_cach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fr.wikipedia.org/wiki/Hyperm%C3%A9di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fr.wikipedia.org/wiki/Architecture_en_couch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monapi/list/1"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ools.ietf.org/html/rfc6902" TargetMode="External"/><Relationship Id="rId1" Type="http://schemas.openxmlformats.org/officeDocument/2006/relationships/slideLayout" Target="../slideLayouts/slideLayout2.xml"/><Relationship Id="rId4" Type="http://schemas.openxmlformats.org/officeDocument/2006/relationships/hyperlink" Target="http://jsonpatch.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64.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13.png"/><Relationship Id="rId4" Type="http://schemas.openxmlformats.org/officeDocument/2006/relationships/hyperlink" Target="https://fr.wikipedia.org/wiki/Patron_d'architecture" TargetMode="External"/><Relationship Id="rId9" Type="http://schemas.openxmlformats.org/officeDocument/2006/relationships/image" Target="../media/image9.png"/></Relationships>
</file>

<file path=ppt/slides/_rels/slide92.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4800" dirty="0">
                <a:latin typeface="+mn-lt"/>
                <a:ea typeface="+mn-ea"/>
                <a:cs typeface="+mn-cs"/>
              </a:rPr>
              <a:t>Comment concevoir une API RESTful ?</a:t>
            </a:r>
            <a:r>
              <a:rPr lang="fr-FR" dirty="0"/>
              <a:t> </a:t>
            </a:r>
          </a:p>
        </p:txBody>
      </p:sp>
      <p:sp>
        <p:nvSpPr>
          <p:cNvPr id="3" name="Sous-titre 2"/>
          <p:cNvSpPr>
            <a:spLocks noGrp="1"/>
          </p:cNvSpPr>
          <p:nvPr>
            <p:ph type="subTitle" idx="1"/>
          </p:nvPr>
        </p:nvSpPr>
        <p:spPr>
          <a:xfrm>
            <a:off x="3048000" y="5735637"/>
            <a:ext cx="6096000" cy="1655762"/>
          </a:xfrm>
        </p:spPr>
        <p:txBody>
          <a:bodyPr/>
          <a:lstStyle/>
          <a:p>
            <a:endParaRPr lang="fr-FR" dirty="0"/>
          </a:p>
          <a:p>
            <a:r>
              <a:rPr lang="fr-FR" dirty="0">
                <a:solidFill>
                  <a:schemeClr val="bg1">
                    <a:lumMod val="65000"/>
                  </a:schemeClr>
                </a:solidFill>
              </a:rPr>
              <a:t>Guillaume Chervet</a:t>
            </a:r>
          </a:p>
        </p:txBody>
      </p:sp>
      <p:sp>
        <p:nvSpPr>
          <p:cNvPr id="6" name="Rectangle 5">
            <a:extLst>
              <a:ext uri="{FF2B5EF4-FFF2-40B4-BE49-F238E27FC236}">
                <a16:creationId xmlns:a16="http://schemas.microsoft.com/office/drawing/2014/main" id="{2E46EA70-8965-4965-B301-131FDBE3152D}"/>
              </a:ext>
            </a:extLst>
          </p:cNvPr>
          <p:cNvSpPr/>
          <p:nvPr/>
        </p:nvSpPr>
        <p:spPr>
          <a:xfrm>
            <a:off x="978331" y="5474027"/>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7" name="Image 6">
            <a:extLst>
              <a:ext uri="{FF2B5EF4-FFF2-40B4-BE49-F238E27FC236}">
                <a16:creationId xmlns:a16="http://schemas.microsoft.com/office/drawing/2014/main" id="{A1D4B452-C258-4814-8AB5-98FAEA6095BE}"/>
              </a:ext>
            </a:extLst>
          </p:cNvPr>
          <p:cNvPicPr>
            <a:picLocks noChangeAspect="1"/>
          </p:cNvPicPr>
          <p:nvPr/>
        </p:nvPicPr>
        <p:blipFill>
          <a:blip r:embed="rId3"/>
          <a:stretch>
            <a:fillRect/>
          </a:stretch>
        </p:blipFill>
        <p:spPr>
          <a:xfrm>
            <a:off x="455816" y="5531575"/>
            <a:ext cx="522515" cy="424735"/>
          </a:xfrm>
          <a:prstGeom prst="rect">
            <a:avLst/>
          </a:prstGeom>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938999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18</a:t>
            </a:fld>
            <a:endParaRPr lang="fr-FR"/>
          </a:p>
        </p:txBody>
      </p:sp>
    </p:spTree>
    <p:extLst>
      <p:ext uri="{BB962C8B-B14F-4D97-AF65-F5344CB8AC3E}">
        <p14:creationId xmlns:p14="http://schemas.microsoft.com/office/powerpoint/2010/main" val="1718546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On retrouve souvent le principe dans les API HTTP (GitHub,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49" y="1503453"/>
            <a:ext cx="9519805" cy="4818063"/>
          </a:xfrm>
        </p:spPr>
        <p:txBody>
          <a:bodyPr>
            <a:normAutofit/>
          </a:bodyPr>
          <a:lstStyle/>
          <a:p>
            <a:pPr marL="0" indent="0">
              <a:buNone/>
            </a:pPr>
            <a:endParaRPr lang="fr-FR" dirty="0"/>
          </a:p>
          <a:p>
            <a:pPr marL="0" indent="0">
              <a:buNone/>
            </a:pPr>
            <a:endParaRPr lang="fr-FR" dirty="0"/>
          </a:p>
          <a:p>
            <a:pPr marL="514350" indent="-514350">
              <a:buFont typeface="+mj-lt"/>
              <a:buAutoNum type="arabicPeriod"/>
            </a:pPr>
            <a:r>
              <a:rPr lang="fr-FR" dirty="0"/>
              <a:t>Introduction</a:t>
            </a:r>
          </a:p>
          <a:p>
            <a:pPr marL="514350" indent="-514350">
              <a:buFont typeface="+mj-lt"/>
              <a:buAutoNum type="arabicPeriod"/>
            </a:pPr>
            <a:r>
              <a:rPr lang="fr-FR" dirty="0"/>
              <a:t>Les services REST et les bonnes pratiques</a:t>
            </a:r>
          </a:p>
          <a:p>
            <a:pPr marL="514350" indent="-514350">
              <a:buFont typeface="+mj-lt"/>
              <a:buAutoNum type="arabicPeriod"/>
            </a:pPr>
            <a:r>
              <a:rPr lang="fr-FR" dirty="0"/>
              <a:t>RESTful</a:t>
            </a:r>
          </a:p>
          <a:p>
            <a:pPr marL="514350" indent="-514350">
              <a:buFont typeface="+mj-lt"/>
              <a:buAutoNum type="arabicPeriod"/>
            </a:pPr>
            <a:r>
              <a:rPr lang="fr-FR" dirty="0"/>
              <a:t>L’avenir</a:t>
            </a:r>
          </a:p>
          <a:p>
            <a:pPr marL="514350" indent="-514350">
              <a:buFont typeface="+mj-lt"/>
              <a:buAutoNum type="arabicPeriod"/>
            </a:pPr>
            <a:endParaRPr lang="fr-FR" dirty="0"/>
          </a:p>
          <a:p>
            <a:pPr marL="514350" indent="-514350">
              <a:buFont typeface="+mj-lt"/>
              <a:buAutoNum type="arabicPeriod"/>
            </a:pPr>
            <a:endParaRPr lang="fr-FR" dirty="0"/>
          </a:p>
          <a:p>
            <a:endParaRPr lang="fr-FR" dirty="0"/>
          </a:p>
        </p:txBody>
      </p:sp>
    </p:spTree>
    <p:extLst>
      <p:ext uri="{BB962C8B-B14F-4D97-AF65-F5344CB8AC3E}">
        <p14:creationId xmlns:p14="http://schemas.microsoft.com/office/powerpoint/2010/main" val="1412863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1768427022"/>
              </p:ext>
            </p:extLst>
          </p:nvPr>
        </p:nvGraphicFramePr>
        <p:xfrm>
          <a:off x="1313688" y="929944"/>
          <a:ext cx="5580888" cy="5487577"/>
        </p:xfrm>
        <a:graphic>
          <a:graphicData uri="http://schemas.openxmlformats.org/drawingml/2006/table">
            <a:tbl>
              <a:tblPr firstRow="1" bandRow="1">
                <a:tableStyleId>{5C22544A-7EE6-4342-B048-85BDC9FD1C3A}</a:tableStyleId>
              </a:tblPr>
              <a:tblGrid>
                <a:gridCol w="2022896">
                  <a:extLst>
                    <a:ext uri="{9D8B030D-6E8A-4147-A177-3AD203B41FA5}">
                      <a16:colId xmlns:a16="http://schemas.microsoft.com/office/drawing/2014/main" val="86664474"/>
                    </a:ext>
                  </a:extLst>
                </a:gridCol>
                <a:gridCol w="1778996">
                  <a:extLst>
                    <a:ext uri="{9D8B030D-6E8A-4147-A177-3AD203B41FA5}">
                      <a16:colId xmlns:a16="http://schemas.microsoft.com/office/drawing/2014/main" val="2046753038"/>
                    </a:ext>
                  </a:extLst>
                </a:gridCol>
                <a:gridCol w="1778996">
                  <a:extLst>
                    <a:ext uri="{9D8B030D-6E8A-4147-A177-3AD203B41FA5}">
                      <a16:colId xmlns:a16="http://schemas.microsoft.com/office/drawing/2014/main" val="2063293232"/>
                    </a:ext>
                  </a:extLst>
                </a:gridCol>
              </a:tblGrid>
              <a:tr h="490213">
                <a:tc>
                  <a:txBody>
                    <a:bodyPr/>
                    <a:lstStyle/>
                    <a:p>
                      <a:endParaRPr lang="fr-FR" sz="1600" dirty="0"/>
                    </a:p>
                  </a:txBody>
                  <a:tcPr/>
                </a:tc>
                <a:tc>
                  <a:txBody>
                    <a:bodyPr/>
                    <a:lstStyle/>
                    <a:p>
                      <a:r>
                        <a:rPr lang="fr-FR" sz="1600" dirty="0"/>
                        <a:t>SOAP</a:t>
                      </a:r>
                    </a:p>
                  </a:txBody>
                  <a:tcPr/>
                </a:tc>
                <a:tc>
                  <a:txBody>
                    <a:bodyPr/>
                    <a:lstStyle/>
                    <a:p>
                      <a:r>
                        <a:rPr lang="fr-FR" sz="1600" dirty="0"/>
                        <a:t>REST</a:t>
                      </a:r>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XML</a:t>
                      </a:r>
                    </a:p>
                  </a:txBody>
                  <a:tcPr/>
                </a:tc>
                <a:tc>
                  <a:txBody>
                    <a:bodyPr/>
                    <a:lstStyle/>
                    <a:p>
                      <a:r>
                        <a:rPr lang="fr-FR" sz="1600" dirty="0"/>
                        <a:t>JSON, XML, YAML, etc.</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a:t>WSDL</a:t>
                      </a:r>
                    </a:p>
                  </a:txBody>
                  <a:tcPr/>
                </a:tc>
                <a:tc>
                  <a:txBody>
                    <a:bodyPr/>
                    <a:lstStyle/>
                    <a:p>
                      <a:r>
                        <a:rPr lang="fr-FR" sz="1600" dirty="0" err="1"/>
                        <a:t>OpenAPI</a:t>
                      </a:r>
                      <a:r>
                        <a:rPr lang="fr-FR" sz="1600" dirty="0"/>
                        <a:t> </a:t>
                      </a:r>
                      <a:r>
                        <a:rPr lang="fr-FR" sz="1600" dirty="0" err="1"/>
                        <a:t>Specification</a:t>
                      </a:r>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 SMTP, etc.</a:t>
                      </a:r>
                    </a:p>
                  </a:txBody>
                  <a:tcPr/>
                </a:tc>
                <a:tc>
                  <a:txBody>
                    <a:bodyPr/>
                    <a:lstStyle/>
                    <a:p>
                      <a:r>
                        <a:rPr lang="fr-FR" sz="1600" dirty="0"/>
                        <a:t>HTTP</a:t>
                      </a:r>
                    </a:p>
                  </a:txBody>
                  <a:tcPr/>
                </a:tc>
                <a:extLst>
                  <a:ext uri="{0D108BD9-81ED-4DB2-BD59-A6C34878D82A}">
                    <a16:rowId xmlns:a16="http://schemas.microsoft.com/office/drawing/2014/main" val="2666933613"/>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r h="497021">
                <a:tc>
                  <a:txBody>
                    <a:bodyPr/>
                    <a:lstStyle/>
                    <a:p>
                      <a:r>
                        <a:rPr lang="fr-FR" sz="1600" dirty="0"/>
                        <a:t>Cache HTTP</a:t>
                      </a:r>
                    </a:p>
                  </a:txBody>
                  <a:tcPr/>
                </a:tc>
                <a:tc>
                  <a:txBody>
                    <a:bodyPr/>
                    <a:lstStyle/>
                    <a:p>
                      <a:r>
                        <a:rPr lang="fr-FR" sz="1600" dirty="0"/>
                        <a:t>Non</a:t>
                      </a:r>
                    </a:p>
                  </a:txBody>
                  <a:tcPr/>
                </a:tc>
                <a:tc>
                  <a:txBody>
                    <a:bodyPr/>
                    <a:lstStyle/>
                    <a:p>
                      <a:r>
                        <a:rPr lang="fr-FR" sz="1600" dirty="0"/>
                        <a:t>Oui</a:t>
                      </a:r>
                    </a:p>
                  </a:txBody>
                  <a:tcPr/>
                </a:tc>
                <a:extLst>
                  <a:ext uri="{0D108BD9-81ED-4DB2-BD59-A6C34878D82A}">
                    <a16:rowId xmlns:a16="http://schemas.microsoft.com/office/drawing/2014/main" val="2523016051"/>
                  </a:ext>
                </a:extLst>
              </a:tr>
              <a:tr h="497021">
                <a:tc>
                  <a:txBody>
                    <a:bodyPr/>
                    <a:lstStyle/>
                    <a:p>
                      <a:r>
                        <a:rPr lang="fr-FR" sz="1600" dirty="0"/>
                        <a:t>Quick and </a:t>
                      </a:r>
                      <a:r>
                        <a:rPr lang="fr-FR" sz="1600" dirty="0" err="1"/>
                        <a:t>dirty</a:t>
                      </a:r>
                      <a:endParaRPr lang="fr-FR" sz="1600" dirty="0"/>
                    </a:p>
                  </a:txBody>
                  <a:tcPr/>
                </a:tc>
                <a:tc>
                  <a:txBody>
                    <a:bodyPr/>
                    <a:lstStyle/>
                    <a:p>
                      <a:r>
                        <a:rPr lang="fr-FR" sz="1600" dirty="0"/>
                        <a:t>Non</a:t>
                      </a:r>
                    </a:p>
                  </a:txBody>
                  <a:tcPr/>
                </a:tc>
                <a:tc>
                  <a:txBody>
                    <a:bodyPr/>
                    <a:lstStyle/>
                    <a:p>
                      <a:r>
                        <a:rPr lang="fr-FR" sz="1600" dirty="0"/>
                        <a:t>Oui</a:t>
                      </a:r>
                    </a:p>
                  </a:txBody>
                  <a:tcPr/>
                </a:tc>
                <a:extLst>
                  <a:ext uri="{0D108BD9-81ED-4DB2-BD59-A6C34878D82A}">
                    <a16:rowId xmlns:a16="http://schemas.microsoft.com/office/drawing/2014/main" val="326237104"/>
                  </a:ext>
                </a:extLst>
              </a:tr>
            </a:tbl>
          </a:graphicData>
        </a:graphic>
      </p:graphicFrame>
      <p:sp>
        <p:nvSpPr>
          <p:cNvPr id="7" name="Espace réservé du contenu 2">
            <a:extLst>
              <a:ext uri="{FF2B5EF4-FFF2-40B4-BE49-F238E27FC236}">
                <a16:creationId xmlns:a16="http://schemas.microsoft.com/office/drawing/2014/main" id="{295A7534-D5F8-4AAE-81AF-B3F416F52D31}"/>
              </a:ext>
            </a:extLst>
          </p:cNvPr>
          <p:cNvSpPr>
            <a:spLocks noGrp="1"/>
          </p:cNvSpPr>
          <p:nvPr>
            <p:ph idx="1"/>
          </p:nvPr>
        </p:nvSpPr>
        <p:spPr>
          <a:xfrm>
            <a:off x="7370064" y="3673732"/>
            <a:ext cx="4398264" cy="1325563"/>
          </a:xfrm>
        </p:spPr>
        <p:txBody>
          <a:bodyPr>
            <a:normAutofit/>
          </a:bodyPr>
          <a:lstStyle/>
          <a:p>
            <a:pPr marL="0" indent="0">
              <a:buNone/>
            </a:pPr>
            <a:r>
              <a:rPr lang="fr-FR" sz="1800" dirty="0">
                <a:solidFill>
                  <a:schemeClr val="bg1">
                    <a:lumMod val="75000"/>
                  </a:schemeClr>
                </a:solidFill>
              </a:rPr>
              <a:t>Et surtout: plus aucun Framework moderne ne supporte SOAP :p</a:t>
            </a:r>
          </a:p>
        </p:txBody>
      </p:sp>
      <p:sp>
        <p:nvSpPr>
          <p:cNvPr id="8" name="ZoneTexte 7">
            <a:extLst>
              <a:ext uri="{FF2B5EF4-FFF2-40B4-BE49-F238E27FC236}">
                <a16:creationId xmlns:a16="http://schemas.microsoft.com/office/drawing/2014/main" id="{F30BBD28-4502-44BB-9103-25F3468BA8C3}"/>
              </a:ext>
            </a:extLst>
          </p:cNvPr>
          <p:cNvSpPr txBox="1"/>
          <p:nvPr/>
        </p:nvSpPr>
        <p:spPr>
          <a:xfrm>
            <a:off x="8641080" y="2752344"/>
            <a:ext cx="1298497" cy="646331"/>
          </a:xfrm>
          <a:prstGeom prst="rect">
            <a:avLst/>
          </a:prstGeom>
          <a:noFill/>
        </p:spPr>
        <p:txBody>
          <a:bodyPr wrap="none" rtlCol="0">
            <a:spAutoFit/>
          </a:bodyPr>
          <a:lstStyle/>
          <a:p>
            <a:r>
              <a:rPr lang="fr-FR" dirty="0"/>
              <a:t>Plus légué</a:t>
            </a:r>
          </a:p>
          <a:p>
            <a:r>
              <a:rPr lang="fr-FR" dirty="0"/>
              <a:t>Plus flexible</a:t>
            </a:r>
          </a:p>
        </p:txBody>
      </p:sp>
    </p:spTree>
    <p:extLst>
      <p:ext uri="{BB962C8B-B14F-4D97-AF65-F5344CB8AC3E}">
        <p14:creationId xmlns:p14="http://schemas.microsoft.com/office/powerpoint/2010/main" val="82159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885361"/>
            <a:ext cx="10515600" cy="4786902"/>
          </a:xfrm>
        </p:spPr>
        <p:txBody>
          <a:bodyPr>
            <a:normAutofit/>
          </a:bodyPr>
          <a:lstStyle/>
          <a:p>
            <a:r>
              <a:rPr lang="fr-FR" sz="3600" dirty="0"/>
              <a:t>L'auteur définit </a:t>
            </a:r>
            <a:r>
              <a:rPr lang="fr-FR" sz="3600" b="1" dirty="0">
                <a:solidFill>
                  <a:srgbClr val="00B050"/>
                </a:solidFill>
              </a:rPr>
              <a:t>6</a:t>
            </a:r>
            <a:r>
              <a:rPr lang="fr-FR" sz="3600" dirty="0"/>
              <a:t> contraintes à respecter afin de devenir « REST Compliant » autrement dit comment se conformer à cette architecture. </a:t>
            </a:r>
          </a:p>
          <a:p>
            <a:pPr marL="0" indent="0">
              <a:buNone/>
            </a:pPr>
            <a:endParaRPr lang="fr-FR" sz="3600" dirty="0"/>
          </a:p>
        </p:txBody>
      </p:sp>
    </p:spTree>
    <p:extLst>
      <p:ext uri="{BB962C8B-B14F-4D97-AF65-F5344CB8AC3E}">
        <p14:creationId xmlns:p14="http://schemas.microsoft.com/office/powerpoint/2010/main" val="255740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dirty="0">
                <a:hlinkClick r:id="rId2" tooltip="Client-serveur"/>
              </a:rPr>
              <a:t>Client-serveur</a:t>
            </a:r>
            <a:r>
              <a:rPr lang="fr-FR" dirty="0"/>
              <a:t> : les responsabilités sont séparées entre le client et le serveur. L'interface utilisateur est séparée de celle du stockage des données. Cela permet aux deux d'évoluer indépendamment.</a:t>
            </a:r>
          </a:p>
          <a:p>
            <a:pPr lvl="1"/>
            <a:r>
              <a:rPr lang="fr-FR" dirty="0">
                <a:solidFill>
                  <a:schemeClr val="bg1">
                    <a:lumMod val="50000"/>
                  </a:schemeClr>
                </a:solidFill>
              </a:rPr>
              <a:t>L'application Twitter de votre téléphone correspond à un client. Elle est indépendante des serveurs de Twitter. Vous pouvez naviguer sur votre application, les requêtes sont envoyées et les réponses sont traitées par le client afin d'être affichées.</a:t>
            </a:r>
          </a:p>
          <a:p>
            <a:pPr lvl="2"/>
            <a:r>
              <a:rPr lang="fr-FR" dirty="0">
                <a:solidFill>
                  <a:schemeClr val="bg1">
                    <a:lumMod val="50000"/>
                  </a:schemeClr>
                </a:solidFill>
              </a:rPr>
              <a:t>Le contexte client est gardé en mémoire côté application.</a:t>
            </a:r>
            <a:endParaRPr lang="fr-FR" dirty="0"/>
          </a:p>
          <a:p>
            <a:pPr marL="0" indent="0">
              <a:buNone/>
            </a:pPr>
            <a:endParaRPr lang="fr-FR" dirty="0"/>
          </a:p>
        </p:txBody>
      </p:sp>
    </p:spTree>
    <p:extLst>
      <p:ext uri="{BB962C8B-B14F-4D97-AF65-F5344CB8AC3E}">
        <p14:creationId xmlns:p14="http://schemas.microsoft.com/office/powerpoint/2010/main" val="3635184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hlinkClick r:id="rId2" tooltip="Serveur sans état"/>
              </a:rPr>
              <a:t>Sans état</a:t>
            </a:r>
            <a:r>
              <a:rPr lang="fr-FR" dirty="0"/>
              <a:t> : chaque requête d'un client vers un serveur doit contenir toute l'information nécessaire pour permettre au serveur de comprendre la requête, sans avoir à dépendre d'un contexte conservé sur le serveur. Cela libère de nombreuses interactions entre le client et le serveur.</a:t>
            </a:r>
          </a:p>
          <a:p>
            <a:pPr lvl="1"/>
            <a:r>
              <a:rPr lang="fr-FR" dirty="0">
                <a:solidFill>
                  <a:schemeClr val="bg1">
                    <a:lumMod val="50000"/>
                  </a:schemeClr>
                </a:solidFill>
              </a:rPr>
              <a:t>Lorsque vous postez un tweet, toutes les informations envoyées permettent de vous identifier. Dans le cadre de Twitter, l'authentification se fait par l'intermédiaire d'une clé d'API.</a:t>
            </a:r>
            <a:endParaRPr lang="fr-FR" dirty="0"/>
          </a:p>
          <a:p>
            <a:pPr marL="0" indent="0">
              <a:buNone/>
            </a:pPr>
            <a:endParaRPr lang="fr-FR" dirty="0"/>
          </a:p>
        </p:txBody>
      </p:sp>
    </p:spTree>
    <p:extLst>
      <p:ext uri="{BB962C8B-B14F-4D97-AF65-F5344CB8AC3E}">
        <p14:creationId xmlns:p14="http://schemas.microsoft.com/office/powerpoint/2010/main" val="400926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t>Mise en </a:t>
            </a:r>
            <a:r>
              <a:rPr lang="fr-FR" b="1" dirty="0">
                <a:hlinkClick r:id="rId2" tooltip="Mémoire cache"/>
              </a:rPr>
              <a:t>cache</a:t>
            </a:r>
            <a:r>
              <a:rPr lang="fr-FR" dirty="0"/>
              <a:t> : toute réponse du serveur comprend des indications quant à la possibilité de mettre en cache cette réponse, comme sa fraîcheur, sa date de création, sa validité future. Cela permet à des </a:t>
            </a:r>
            <a:r>
              <a:rPr lang="fr-FR" dirty="0">
                <a:hlinkClick r:id="rId3" tooltip="Serveur mandataire"/>
              </a:rPr>
              <a:t>serveurs mandataires</a:t>
            </a:r>
            <a:r>
              <a:rPr lang="fr-FR" dirty="0"/>
              <a:t> de décharger les contraintes sur le serveur et aux clients de ne pas faire de requêtes inutiles. Cela permet également d'améliorer l'extensibilité des serveurs.</a:t>
            </a:r>
          </a:p>
          <a:p>
            <a:pPr lvl="1"/>
            <a:r>
              <a:rPr lang="fr-FR" dirty="0">
                <a:solidFill>
                  <a:schemeClr val="bg1">
                    <a:lumMod val="50000"/>
                  </a:schemeClr>
                </a:solidFill>
              </a:rPr>
              <a:t>Les tweets sont gardés sur l'application jusqu'à ce que le cache soit vidé.</a:t>
            </a:r>
          </a:p>
          <a:p>
            <a:pPr lvl="1"/>
            <a:r>
              <a:rPr lang="fr-FR" dirty="0">
                <a:solidFill>
                  <a:schemeClr val="bg1">
                    <a:lumMod val="50000"/>
                  </a:schemeClr>
                </a:solidFill>
              </a:rPr>
              <a:t>Les « proxy » et clients HTTP cachent les réponses des méthodes « HTTP GET » selon les informations renvoyées par les serveurs HTTP de Twitter.</a:t>
            </a:r>
          </a:p>
          <a:p>
            <a:pPr marL="514350" indent="-514350">
              <a:buFont typeface="+mj-lt"/>
              <a:buAutoNum type="arabicPeriod"/>
            </a:pPr>
            <a:endParaRPr lang="fr-FR" dirty="0"/>
          </a:p>
        </p:txBody>
      </p:sp>
    </p:spTree>
    <p:extLst>
      <p:ext uri="{BB962C8B-B14F-4D97-AF65-F5344CB8AC3E}">
        <p14:creationId xmlns:p14="http://schemas.microsoft.com/office/powerpoint/2010/main" val="1394178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5"/>
            <a:ext cx="10515600" cy="5572125"/>
          </a:xfrm>
        </p:spPr>
        <p:txBody>
          <a:bodyPr>
            <a:normAutofit fontScale="92500" lnSpcReduction="20000"/>
          </a:bodyPr>
          <a:lstStyle/>
          <a:p>
            <a:pPr marL="0" indent="0">
              <a:buNone/>
            </a:pPr>
            <a:r>
              <a:rPr lang="fr-FR" b="1" dirty="0"/>
              <a:t>Une interface uniforme </a:t>
            </a:r>
            <a:r>
              <a:rPr lang="fr-FR" dirty="0"/>
              <a:t>; cette contrainte agit selon quatre règles essentielles :</a:t>
            </a:r>
          </a:p>
          <a:p>
            <a:pPr marL="914400" lvl="1" indent="-457200">
              <a:buFont typeface="+mj-lt"/>
              <a:buAutoNum type="arabicPeriod"/>
            </a:pPr>
            <a:r>
              <a:rPr lang="fr-FR" b="1" dirty="0"/>
              <a:t>l'identification des ressources </a:t>
            </a:r>
            <a:r>
              <a:rPr lang="fr-FR" dirty="0"/>
              <a:t>: chaque ressource est identifiée unitairement ;</a:t>
            </a:r>
          </a:p>
          <a:p>
            <a:pPr lvl="2"/>
            <a:r>
              <a:rPr lang="fr-FR" dirty="0">
                <a:solidFill>
                  <a:schemeClr val="accent1">
                    <a:lumMod val="50000"/>
                  </a:schemeClr>
                </a:solidFill>
              </a:rPr>
              <a:t>l’URI comme identifiant des ressources</a:t>
            </a:r>
          </a:p>
          <a:p>
            <a:pPr lvl="3"/>
            <a:r>
              <a:rPr lang="fr-FR" dirty="0">
                <a:solidFill>
                  <a:schemeClr val="bg1">
                    <a:lumMod val="50000"/>
                  </a:schemeClr>
                </a:solidFill>
              </a:rPr>
              <a:t>L'accès à un tweet se fait via l'URI : htps://www.twitter.com/tweets/210462857140252672</a:t>
            </a:r>
          </a:p>
          <a:p>
            <a:pPr marL="914400" lvl="1" indent="-457200">
              <a:buFont typeface="+mj-lt"/>
              <a:buAutoNum type="arabicPeriod"/>
            </a:pPr>
            <a:r>
              <a:rPr lang="fr-FR" b="1" dirty="0"/>
              <a:t>la manipulation des ressources à travers des représentations</a:t>
            </a:r>
            <a:r>
              <a:rPr lang="fr-FR" dirty="0"/>
              <a:t> : les ressources ont des représentations définies ;</a:t>
            </a:r>
          </a:p>
          <a:p>
            <a:pPr lvl="2"/>
            <a:r>
              <a:rPr lang="fr-FR" dirty="0">
                <a:solidFill>
                  <a:schemeClr val="accent1">
                    <a:lumMod val="50000"/>
                  </a:schemeClr>
                </a:solidFill>
              </a:rPr>
              <a:t>Les verbes HTTP comme identifiant des opérations</a:t>
            </a:r>
          </a:p>
          <a:p>
            <a:pPr lvl="3"/>
            <a:r>
              <a:rPr lang="fr-FR" dirty="0">
                <a:solidFill>
                  <a:schemeClr val="bg1">
                    <a:lumMod val="50000"/>
                  </a:schemeClr>
                </a:solidFill>
              </a:rPr>
              <a:t>HTTP POST est utilisé pour ajouter un tweet htps://www.twitter.com/tweets</a:t>
            </a:r>
          </a:p>
          <a:p>
            <a:pPr lvl="3"/>
            <a:r>
              <a:rPr lang="fr-FR" dirty="0">
                <a:solidFill>
                  <a:schemeClr val="bg1">
                    <a:lumMod val="50000"/>
                  </a:schemeClr>
                </a:solidFill>
              </a:rPr>
              <a:t>HTTP GET est utilisé pour récupérer les tweet</a:t>
            </a:r>
          </a:p>
          <a:p>
            <a:pPr marL="914400" lvl="1" indent="-457200">
              <a:buFont typeface="+mj-lt"/>
              <a:buAutoNum type="arabicPeriod"/>
            </a:pPr>
            <a:r>
              <a:rPr lang="fr-FR" b="1" dirty="0"/>
              <a:t>un message auto-descriptif</a:t>
            </a:r>
            <a:r>
              <a:rPr lang="fr-FR" dirty="0"/>
              <a:t> : les messages expliquent leur nature. Par exemple, si une représentation en HTML est encodée en UTF-8, le message contient l'information nécessaire pour dire que c'est le cas ;</a:t>
            </a:r>
          </a:p>
          <a:p>
            <a:pPr lvl="2"/>
            <a:r>
              <a:rPr lang="fr-FR" dirty="0">
                <a:solidFill>
                  <a:schemeClr val="accent1">
                    <a:lumMod val="50000"/>
                  </a:schemeClr>
                </a:solidFill>
              </a:rPr>
              <a:t>Les « Header » HTTP sont utilisés pour décrire</a:t>
            </a:r>
          </a:p>
          <a:p>
            <a:pPr lvl="3"/>
            <a:r>
              <a:rPr lang="fr-FR" dirty="0">
                <a:solidFill>
                  <a:schemeClr val="bg1">
                    <a:lumMod val="50000"/>
                  </a:schemeClr>
                </a:solidFill>
              </a:rPr>
              <a:t>Par exemple le HTTP HEADER </a:t>
            </a:r>
            <a:r>
              <a:rPr lang="en-US" dirty="0">
                <a:solidFill>
                  <a:schemeClr val="bg1">
                    <a:lumMod val="50000"/>
                  </a:schemeClr>
                </a:solidFill>
              </a:rPr>
              <a:t>Content-Type: application/</a:t>
            </a:r>
            <a:r>
              <a:rPr lang="en-US" dirty="0" err="1">
                <a:solidFill>
                  <a:schemeClr val="bg1">
                    <a:lumMod val="50000"/>
                  </a:schemeClr>
                </a:solidFill>
              </a:rPr>
              <a:t>json</a:t>
            </a:r>
            <a:r>
              <a:rPr lang="en-US" dirty="0">
                <a:solidFill>
                  <a:schemeClr val="bg1">
                    <a:lumMod val="50000"/>
                  </a:schemeClr>
                </a:solidFill>
              </a:rPr>
              <a:t>; charset=utf-8 </a:t>
            </a:r>
            <a:r>
              <a:rPr lang="en-US" dirty="0" err="1">
                <a:solidFill>
                  <a:schemeClr val="bg1">
                    <a:lumMod val="50000"/>
                  </a:schemeClr>
                </a:solidFill>
              </a:rPr>
              <a:t>est</a:t>
            </a:r>
            <a:r>
              <a:rPr lang="en-US" dirty="0">
                <a:solidFill>
                  <a:schemeClr val="bg1">
                    <a:lumMod val="50000"/>
                  </a:schemeClr>
                </a:solidFill>
              </a:rPr>
              <a:t> </a:t>
            </a:r>
            <a:r>
              <a:rPr lang="en-US" dirty="0" err="1">
                <a:solidFill>
                  <a:schemeClr val="bg1">
                    <a:lumMod val="50000"/>
                  </a:schemeClr>
                </a:solidFill>
              </a:rPr>
              <a:t>précisé</a:t>
            </a:r>
            <a:r>
              <a:rPr lang="en-US" dirty="0">
                <a:solidFill>
                  <a:schemeClr val="bg1">
                    <a:lumMod val="50000"/>
                  </a:schemeClr>
                </a:solidFill>
              </a:rPr>
              <a:t> </a:t>
            </a:r>
            <a:r>
              <a:rPr lang="en-US" dirty="0" err="1">
                <a:solidFill>
                  <a:schemeClr val="bg1">
                    <a:lumMod val="50000"/>
                  </a:schemeClr>
                </a:solidFill>
              </a:rPr>
              <a:t>lors</a:t>
            </a:r>
            <a:r>
              <a:rPr lang="en-US" dirty="0">
                <a:solidFill>
                  <a:schemeClr val="bg1">
                    <a:lumMod val="50000"/>
                  </a:schemeClr>
                </a:solidFill>
              </a:rPr>
              <a:t> de </a:t>
            </a:r>
            <a:r>
              <a:rPr lang="en-US" dirty="0" err="1">
                <a:solidFill>
                  <a:schemeClr val="bg1">
                    <a:lumMod val="50000"/>
                  </a:schemeClr>
                </a:solidFill>
              </a:rPr>
              <a:t>l’ajout</a:t>
            </a:r>
            <a:r>
              <a:rPr lang="en-US" dirty="0">
                <a:solidFill>
                  <a:schemeClr val="bg1">
                    <a:lumMod val="50000"/>
                  </a:schemeClr>
                </a:solidFill>
              </a:rPr>
              <a:t> d’un tweet </a:t>
            </a:r>
            <a:r>
              <a:rPr lang="en-US" dirty="0" err="1">
                <a:solidFill>
                  <a:schemeClr val="bg1">
                    <a:lumMod val="50000"/>
                  </a:schemeClr>
                </a:solidFill>
              </a:rPr>
              <a:t>afin</a:t>
            </a:r>
            <a:r>
              <a:rPr lang="en-US" dirty="0">
                <a:solidFill>
                  <a:schemeClr val="bg1">
                    <a:lumMod val="50000"/>
                  </a:schemeClr>
                </a:solidFill>
              </a:rPr>
              <a:t> de </a:t>
            </a:r>
            <a:r>
              <a:rPr lang="en-US" dirty="0" err="1">
                <a:solidFill>
                  <a:schemeClr val="bg1">
                    <a:lumMod val="50000"/>
                  </a:schemeClr>
                </a:solidFill>
              </a:rPr>
              <a:t>renseigner</a:t>
            </a:r>
            <a:r>
              <a:rPr lang="en-US" dirty="0">
                <a:solidFill>
                  <a:schemeClr val="bg1">
                    <a:lumMod val="50000"/>
                  </a:schemeClr>
                </a:solidFill>
              </a:rPr>
              <a:t> sur le format du </a:t>
            </a:r>
            <a:r>
              <a:rPr lang="en-US" dirty="0" err="1">
                <a:solidFill>
                  <a:schemeClr val="bg1">
                    <a:lumMod val="50000"/>
                  </a:schemeClr>
                </a:solidFill>
              </a:rPr>
              <a:t>contenu</a:t>
            </a:r>
            <a:r>
              <a:rPr lang="en-US" dirty="0">
                <a:solidFill>
                  <a:schemeClr val="bg1">
                    <a:lumMod val="50000"/>
                  </a:schemeClr>
                </a:solidFill>
              </a:rPr>
              <a:t> du message</a:t>
            </a:r>
            <a:endParaRPr lang="fr-FR" dirty="0">
              <a:solidFill>
                <a:schemeClr val="bg1">
                  <a:lumMod val="50000"/>
                </a:schemeClr>
              </a:solidFill>
            </a:endParaRPr>
          </a:p>
          <a:p>
            <a:pPr marL="914400" lvl="1" indent="-457200">
              <a:buFont typeface="+mj-lt"/>
              <a:buAutoNum type="arabicPeriod"/>
            </a:pPr>
            <a:r>
              <a:rPr lang="fr-FR" b="1" dirty="0">
                <a:hlinkClick r:id="rId2" tooltip="Hypermédia"/>
              </a:rPr>
              <a:t>hypermédia</a:t>
            </a:r>
            <a:r>
              <a:rPr lang="fr-FR" b="1" dirty="0"/>
              <a:t> comme moteur d'état de l'application</a:t>
            </a:r>
            <a:r>
              <a:rPr lang="fr-FR" dirty="0"/>
              <a:t> : chaque accès aux états suivants de l'application est décrit dans le message courant.</a:t>
            </a:r>
          </a:p>
          <a:p>
            <a:pPr lvl="2"/>
            <a:r>
              <a:rPr lang="fr-FR" dirty="0">
                <a:solidFill>
                  <a:schemeClr val="bg1">
                    <a:lumMod val="50000"/>
                  </a:schemeClr>
                </a:solidFill>
              </a:rPr>
              <a:t>Twitter ne suit pas REST à la lettre et n'intègre pas de lien </a:t>
            </a:r>
            <a:r>
              <a:rPr lang="fr-FR" dirty="0" err="1">
                <a:solidFill>
                  <a:schemeClr val="bg1">
                    <a:lumMod val="50000"/>
                  </a:schemeClr>
                </a:solidFill>
              </a:rPr>
              <a:t>hypermedia</a:t>
            </a:r>
            <a:r>
              <a:rPr lang="fr-FR" dirty="0">
                <a:solidFill>
                  <a:schemeClr val="bg1">
                    <a:lumMod val="50000"/>
                  </a:schemeClr>
                </a:solidFill>
              </a:rPr>
              <a:t>, c'est pour cela que son API est documentée. Cet exemple sera illustré dans la dernière partie de ce tutoriel.</a:t>
            </a:r>
          </a:p>
        </p:txBody>
      </p:sp>
    </p:spTree>
    <p:extLst>
      <p:ext uri="{BB962C8B-B14F-4D97-AF65-F5344CB8AC3E}">
        <p14:creationId xmlns:p14="http://schemas.microsoft.com/office/powerpoint/2010/main" val="1165991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Un système hiérarchisé par </a:t>
            </a:r>
            <a:r>
              <a:rPr lang="fr-FR" b="1" dirty="0">
                <a:hlinkClick r:id="rId2" tooltip="Architecture en couches"/>
              </a:rPr>
              <a:t>couches</a:t>
            </a:r>
            <a:r>
              <a:rPr lang="fr-FR" dirty="0"/>
              <a:t> : les états de l'application sont identifiés par des ressources individuelles. Toute l'information n'est pas envoyée dans une seule ressource unique. Les requêtes/réponses entre le client et le serveur augmentent et donc peuvent faire baisser la performance d'où l'importance de la mise en cache, etc. Le bénéfice est que cela rend beaucoup plus flexible l'évolution du système.</a:t>
            </a:r>
          </a:p>
          <a:p>
            <a:pPr lvl="1"/>
            <a:r>
              <a:rPr lang="fr-FR" dirty="0">
                <a:solidFill>
                  <a:schemeClr val="bg1">
                    <a:lumMod val="50000"/>
                  </a:schemeClr>
                </a:solidFill>
              </a:rPr>
              <a:t>Les informations de l’utilisateur sont accessible via la route «  </a:t>
            </a:r>
            <a:r>
              <a:rPr lang="fr-FR" dirty="0">
                <a:solidFill>
                  <a:srgbClr val="00B050"/>
                </a:solidFill>
              </a:rPr>
              <a:t>htps://www.twitter.com/users/12</a:t>
            </a:r>
            <a:r>
              <a:rPr lang="fr-FR" dirty="0">
                <a:solidFill>
                  <a:schemeClr val="bg1">
                    <a:lumMod val="50000"/>
                  </a:schemeClr>
                </a:solidFill>
              </a:rPr>
              <a:t> » alors que un tweet est accessible via la route «  </a:t>
            </a:r>
            <a:r>
              <a:rPr lang="fr-FR" dirty="0">
                <a:solidFill>
                  <a:srgbClr val="00B050"/>
                </a:solidFill>
              </a:rPr>
              <a:t>htps://www.twitter.com/tweets/210462857140252672</a:t>
            </a:r>
            <a:r>
              <a:rPr lang="fr-FR" dirty="0">
                <a:solidFill>
                  <a:schemeClr val="bg1">
                    <a:lumMod val="50000"/>
                  </a:schemeClr>
                </a:solidFill>
              </a:rPr>
              <a:t> »</a:t>
            </a:r>
          </a:p>
          <a:p>
            <a:pPr lvl="1"/>
            <a:r>
              <a:rPr lang="fr-FR" dirty="0">
                <a:solidFill>
                  <a:schemeClr val="bg1">
                    <a:lumMod val="50000"/>
                  </a:schemeClr>
                </a:solidFill>
              </a:rPr>
              <a:t>L’architecture technique interne à Twitter permet de faire de la mise en cache et du </a:t>
            </a:r>
            <a:r>
              <a:rPr lang="fr-FR" dirty="0" err="1">
                <a:solidFill>
                  <a:schemeClr val="bg1">
                    <a:lumMod val="50000"/>
                  </a:schemeClr>
                </a:solidFill>
              </a:rPr>
              <a:t>load-balancing</a:t>
            </a:r>
            <a:r>
              <a:rPr lang="fr-FR" dirty="0">
                <a:solidFill>
                  <a:schemeClr val="bg1">
                    <a:lumMod val="50000"/>
                  </a:schemeClr>
                </a:solidFill>
              </a:rPr>
              <a:t>.</a:t>
            </a:r>
          </a:p>
        </p:txBody>
      </p:sp>
    </p:spTree>
    <p:extLst>
      <p:ext uri="{BB962C8B-B14F-4D97-AF65-F5344CB8AC3E}">
        <p14:creationId xmlns:p14="http://schemas.microsoft.com/office/powerpoint/2010/main" val="3843821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Code-on-</a:t>
            </a:r>
            <a:r>
              <a:rPr lang="fr-FR" b="1" dirty="0" err="1"/>
              <a:t>demand</a:t>
            </a:r>
            <a:r>
              <a:rPr lang="fr-FR" b="1" dirty="0"/>
              <a:t> (facultatif)</a:t>
            </a:r>
            <a:r>
              <a:rPr lang="fr-FR" dirty="0"/>
              <a:t> : la possibilité pour les clients d’exécuter des scripts obtenus depuis le serveur. Cela permet d'éviter que le traitement ne se fasse que du côté serveur et permet donc de faire évoluer les fonctionnalités du client au cours du temps. En revanche cela réduit la visibilité de l'organisation des ressources. Un état devient dépendant du client et non plus du serveur ce qui contredit la règle 2. Il faut donc être prudent en utilisant cette contrainte.</a:t>
            </a:r>
          </a:p>
          <a:p>
            <a:pPr lvl="1"/>
            <a:r>
              <a:rPr lang="fr-FR" dirty="0">
                <a:solidFill>
                  <a:schemeClr val="bg1">
                    <a:lumMod val="50000"/>
                  </a:schemeClr>
                </a:solidFill>
              </a:rPr>
              <a:t>En réalité cette contrainte est quasiment jamais réalisée car cela ouvre une faille de sécurité.</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4" name="Espace réservé du contenu 3"/>
          <p:cNvSpPr>
            <a:spLocks noGrp="1"/>
          </p:cNvSpPr>
          <p:nvPr>
            <p:ph idx="1"/>
          </p:nvPr>
        </p:nvSpPr>
        <p:spPr>
          <a:xfrm>
            <a:off x="838200" y="1825624"/>
            <a:ext cx="10515600" cy="4889319"/>
          </a:xfrm>
        </p:spPr>
        <p:txBody>
          <a:bodyPr>
            <a:normAutofit/>
          </a:bodyPr>
          <a:lstStyle/>
          <a:p>
            <a:r>
              <a:rPr lang="fr-FR" sz="3200" dirty="0">
                <a:solidFill>
                  <a:srgbClr val="00B050"/>
                </a:solidFill>
              </a:rPr>
              <a:t>http 200</a:t>
            </a:r>
          </a:p>
          <a:p>
            <a:pPr lvl="1"/>
            <a:r>
              <a:rPr lang="fr-FR" sz="2800" dirty="0">
                <a:solidFill>
                  <a:srgbClr val="00B050"/>
                </a:solidFill>
              </a:rPr>
              <a:t>Réponse en succès</a:t>
            </a:r>
          </a:p>
          <a:p>
            <a:r>
              <a:rPr lang="fr-FR" sz="3200" dirty="0">
                <a:solidFill>
                  <a:schemeClr val="accent1">
                    <a:lumMod val="50000"/>
                  </a:schemeClr>
                </a:solidFill>
              </a:rPr>
              <a:t>http 300</a:t>
            </a:r>
          </a:p>
          <a:p>
            <a:pPr lvl="1"/>
            <a:r>
              <a:rPr lang="fr-FR" sz="2800" dirty="0">
                <a:solidFill>
                  <a:schemeClr val="accent1">
                    <a:lumMod val="50000"/>
                  </a:schemeClr>
                </a:solidFill>
              </a:rPr>
              <a:t>Redirection</a:t>
            </a:r>
          </a:p>
          <a:p>
            <a:r>
              <a:rPr lang="fr-FR" sz="3200" dirty="0">
                <a:solidFill>
                  <a:srgbClr val="FF0000"/>
                </a:solidFill>
              </a:rPr>
              <a:t>http 400</a:t>
            </a:r>
          </a:p>
          <a:p>
            <a:pPr lvl="1"/>
            <a:r>
              <a:rPr lang="fr-FR" sz="2800" dirty="0">
                <a:solidFill>
                  <a:srgbClr val="FF0000"/>
                </a:solidFill>
              </a:rPr>
              <a:t>Erreur fonctionnelle provenant de l’application</a:t>
            </a:r>
          </a:p>
          <a:p>
            <a:r>
              <a:rPr lang="fr-FR" sz="3200" dirty="0">
                <a:solidFill>
                  <a:schemeClr val="accent2">
                    <a:lumMod val="50000"/>
                  </a:schemeClr>
                </a:solidFill>
              </a:rPr>
              <a:t>http 500</a:t>
            </a:r>
          </a:p>
          <a:p>
            <a:pPr lvl="1"/>
            <a:r>
              <a:rPr lang="fr-FR" sz="2800" dirty="0">
                <a:solidFill>
                  <a:schemeClr val="accent2">
                    <a:lumMod val="50000"/>
                  </a:schemeClr>
                </a:solidFill>
              </a:rPr>
              <a:t>Erreur provenant du serveur</a:t>
            </a:r>
          </a:p>
        </p:txBody>
      </p:sp>
    </p:spTree>
    <p:extLst>
      <p:ext uri="{BB962C8B-B14F-4D97-AF65-F5344CB8AC3E}">
        <p14:creationId xmlns:p14="http://schemas.microsoft.com/office/powerpoint/2010/main" val="1221794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1125415805"/>
              </p:ext>
            </p:extLst>
          </p:nvPr>
        </p:nvGraphicFramePr>
        <p:xfrm>
          <a:off x="0" y="0"/>
          <a:ext cx="12192000" cy="590776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solidFill>
                            <a:srgbClr val="00B050"/>
                          </a:solidFill>
                          <a:effectLst/>
                          <a:latin typeface="+mn-lt"/>
                          <a:ea typeface="+mn-ea"/>
                          <a:cs typeface="+mn-cs"/>
                        </a:rPr>
                        <a:t>202</a:t>
                      </a:r>
                    </a:p>
                  </a:txBody>
                  <a:tcPr marL="20514" marR="43959" marT="14653" marB="14653" anchor="ctr"/>
                </a:tc>
                <a:tc>
                  <a:txBody>
                    <a:bodyPr/>
                    <a:lstStyle/>
                    <a:p>
                      <a:pPr marL="0" algn="l" defTabSz="914400" rtl="0" eaLnBrk="1" latinLnBrk="0" hangingPunct="1"/>
                      <a:r>
                        <a:rPr lang="fr-FR" sz="1800" kern="1200" dirty="0">
                          <a:solidFill>
                            <a:srgbClr val="00B050"/>
                          </a:solidFill>
                          <a:effectLst/>
                          <a:latin typeface="+mn-lt"/>
                          <a:ea typeface="+mn-ea"/>
                          <a:cs typeface="+mn-cs"/>
                        </a:rPr>
                        <a:t>Accepted</a:t>
                      </a:r>
                    </a:p>
                  </a:txBody>
                  <a:tcPr marL="20514" marR="43959" marT="14653" marB="14653" anchor="ctr"/>
                </a:tc>
                <a:tc>
                  <a:txBody>
                    <a:bodyPr/>
                    <a:lstStyle/>
                    <a:p>
                      <a:pPr marL="0" algn="l" defTabSz="914400" rtl="0" eaLnBrk="1" latinLnBrk="0" hangingPunct="1"/>
                      <a:r>
                        <a:rPr lang="fr-FR" sz="1800" kern="1200" dirty="0">
                          <a:solidFill>
                            <a:schemeClr val="tx1"/>
                          </a:solidFill>
                          <a:effectLst/>
                          <a:latin typeface="+mn-lt"/>
                          <a:ea typeface="+mn-ea"/>
                          <a:cs typeface="+mn-cs"/>
                        </a:rPr>
                        <a:t>Requête traitée, mais sans garantie de résultat.</a:t>
                      </a:r>
                    </a:p>
                  </a:txBody>
                  <a:tcPr anchor="ctr"/>
                </a:tc>
                <a:extLst>
                  <a:ext uri="{0D108BD9-81ED-4DB2-BD59-A6C34878D82A}">
                    <a16:rowId xmlns:a16="http://schemas.microsoft.com/office/drawing/2014/main" val="2483627546"/>
                  </a:ext>
                </a:extLst>
              </a:tr>
              <a:tr h="366324">
                <a:tc>
                  <a:txBody>
                    <a:bodyPr/>
                    <a:lstStyle/>
                    <a:p>
                      <a:pPr algn="l"/>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tc>
                  <a:txBody>
                    <a:bodyPr/>
                    <a:lstStyle/>
                    <a:p>
                      <a:pPr algn="l"/>
                      <a:r>
                        <a:rPr lang="fr-FR" sz="1800" b="0" i="0" kern="1200" dirty="0">
                          <a:solidFill>
                            <a:schemeClr val="tx1"/>
                          </a:solidFill>
                          <a:effectLst/>
                          <a:latin typeface="+mn-lt"/>
                          <a:ea typeface="+mn-ea"/>
                          <a:cs typeface="+mn-cs"/>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solidFill>
                            <a:srgbClr val="0070C0"/>
                          </a:solidFill>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423566007"/>
              </p:ext>
            </p:extLst>
          </p:nvPr>
        </p:nvGraphicFramePr>
        <p:xfrm>
          <a:off x="3659979" y="2739228"/>
          <a:ext cx="2971801" cy="2918569"/>
        </p:xfrm>
        <a:graphic>
          <a:graphicData uri="http://schemas.openxmlformats.org/drawingml/2006/table">
            <a:tbl>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02937">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90801482"/>
                  </a:ext>
                </a:extLst>
              </a:tr>
              <a:tr h="396584">
                <a:tc>
                  <a:txBody>
                    <a:bodyPr/>
                    <a:lstStyle/>
                    <a:p>
                      <a:pPr algn="l" fontAlgn="t"/>
                      <a:r>
                        <a:rPr lang="fr-FR" b="1" dirty="0" err="1">
                          <a:effectLst/>
                        </a:rPr>
                        <a:t>Successful</a:t>
                      </a:r>
                      <a:r>
                        <a:rPr lang="fr-FR" b="1" dirty="0">
                          <a:effectLst/>
                        </a:rPr>
                        <a:t> </a:t>
                      </a:r>
                      <a:r>
                        <a:rPr lang="fr-FR" b="1" dirty="0" err="1">
                          <a:effectLst/>
                        </a:rPr>
                        <a:t>response</a:t>
                      </a:r>
                      <a:r>
                        <a:rPr lang="fr-FR" b="1" dirty="0">
                          <a:effectLst/>
                        </a:rPr>
                        <a: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4492981"/>
                  </a:ext>
                </a:extLst>
              </a:tr>
              <a:tr h="396584">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630656644"/>
                  </a:ext>
                </a:extLst>
              </a:tr>
              <a:tr h="396584">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83032147"/>
                  </a:ext>
                </a:extLst>
              </a:tr>
              <a:tr h="396584">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96656525"/>
                  </a:ext>
                </a:extLst>
              </a:tr>
              <a:tr h="396584">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marL="0" algn="l" defTabSz="914400" rtl="0" eaLnBrk="1" fontAlgn="t" latinLnBrk="0" hangingPunct="1"/>
                      <a:r>
                        <a:rPr lang="fr-FR" sz="1800" kern="1200" dirty="0">
                          <a:solidFill>
                            <a:schemeClr val="tx1"/>
                          </a:solidFill>
                          <a:effectLst/>
                          <a:latin typeface="+mn-lt"/>
                          <a:ea typeface="+mn-ea"/>
                          <a:cs typeface="+mn-cs"/>
                        </a:rPr>
                        <a:t>No</a:t>
                      </a:r>
                    </a:p>
                  </a:txBody>
                  <a:tcPr>
                    <a:lnL w="12700" cap="flat" cmpd="sng" algn="ctr">
                      <a:solidFill>
                        <a:srgbClr val="E0E0DC"/>
                      </a:solidFill>
                      <a:prstDash val="solid"/>
                      <a:round/>
                      <a:headEnd type="none" w="med" len="med"/>
                      <a:tailEnd type="none" w="med" len="med"/>
                    </a:lnL>
                    <a:lnT w="12700" cap="flat" cmpd="sng" algn="ctr">
                      <a:solidFill>
                        <a:srgbClr val="E0E0DC"/>
                      </a:solidFill>
                      <a:prstDash val="solid"/>
                      <a:round/>
                      <a:headEnd type="none" w="med" len="med"/>
                      <a:tailEnd type="none" w="med" len="med"/>
                    </a:lnT>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2731723487"/>
              </p:ext>
            </p:extLst>
          </p:nvPr>
        </p:nvGraphicFramePr>
        <p:xfrm>
          <a:off x="322654" y="2739228"/>
          <a:ext cx="2934896" cy="3016992"/>
        </p:xfrm>
        <a:graphic>
          <a:graphicData uri="http://schemas.openxmlformats.org/drawingml/2006/table">
            <a:tbl>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45300873"/>
                  </a:ext>
                </a:extLst>
              </a:tr>
              <a:tr h="422778">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28432072"/>
                  </a:ext>
                </a:extLst>
              </a:tr>
              <a:tr h="422778">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31208651"/>
                  </a:ext>
                </a:extLst>
              </a:tr>
              <a:tr h="422778">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09066415"/>
                  </a:ext>
                </a:extLst>
              </a:tr>
              <a:tr h="422778">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784235582"/>
                  </a:ext>
                </a:extLst>
              </a:tr>
              <a:tr h="422778">
                <a:tc>
                  <a:txBody>
                    <a:bodyPr/>
                    <a:lstStyle/>
                    <a:p>
                      <a:pPr algn="l" fontAlgn="t"/>
                      <a:r>
                        <a:rPr lang="fr-FR" b="1">
                          <a:effectLst/>
                        </a:rPr>
                        <a:t>Allowed in HTML forms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196851593"/>
              </p:ext>
            </p:extLst>
          </p:nvPr>
        </p:nvGraphicFramePr>
        <p:xfrm>
          <a:off x="352425" y="2716799"/>
          <a:ext cx="3905250" cy="3431460"/>
        </p:xfrm>
        <a:graphic>
          <a:graphicData uri="http://schemas.openxmlformats.org/drawingml/2006/table">
            <a:tbl>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947179742"/>
                  </a:ext>
                </a:extLst>
              </a:tr>
              <a:tr h="38944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82501086"/>
                  </a:ext>
                </a:extLst>
              </a:tr>
              <a:tr h="38944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510987932"/>
                  </a:ext>
                </a:extLst>
              </a:tr>
              <a:tr h="38944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186033908"/>
                  </a:ext>
                </a:extLst>
              </a:tr>
              <a:tr h="38944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en-US" dirty="0">
                          <a:effectLst/>
                        </a:rPr>
                        <a:t>Only if freshness information is included</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17371080"/>
                  </a:ext>
                </a:extLst>
              </a:tr>
              <a:tr h="389440">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938602282"/>
              </p:ext>
            </p:extLst>
          </p:nvPr>
        </p:nvGraphicFramePr>
        <p:xfrm>
          <a:off x="4729163" y="2716799"/>
          <a:ext cx="3386138" cy="2641413"/>
        </p:xfrm>
        <a:graphic>
          <a:graphicData uri="http://schemas.openxmlformats.org/drawingml/2006/table">
            <a:tbl>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423993">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71740425"/>
                  </a:ext>
                </a:extLst>
              </a:tr>
              <a:tr h="368009">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50504628"/>
                  </a:ext>
                </a:extLst>
              </a:tr>
              <a:tr h="368009">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549793341"/>
                  </a:ext>
                </a:extLst>
              </a:tr>
              <a:tr h="368009">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425958537"/>
                  </a:ext>
                </a:extLst>
              </a:tr>
              <a:tr h="368009">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049795948"/>
                  </a:ext>
                </a:extLst>
              </a:tr>
              <a:tr h="368009">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22698266"/>
              </p:ext>
            </p:extLst>
          </p:nvPr>
        </p:nvGraphicFramePr>
        <p:xfrm>
          <a:off x="8460580" y="2716799"/>
          <a:ext cx="3355182" cy="2606040"/>
        </p:xfrm>
        <a:graphic>
          <a:graphicData uri="http://schemas.openxmlformats.org/drawingml/2006/table">
            <a:tbl>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48996867"/>
                  </a:ext>
                </a:extLst>
              </a:tr>
              <a:tr h="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803278231"/>
                  </a:ext>
                </a:extLst>
              </a:tr>
              <a:tr h="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52333802"/>
                  </a:ext>
                </a:extLst>
              </a:tr>
              <a:tr h="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171454548"/>
                  </a:ext>
                </a:extLst>
              </a:tr>
              <a:tr h="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840686392"/>
                  </a:ext>
                </a:extLst>
              </a:tr>
              <a:tr h="0">
                <a:tc>
                  <a:txBody>
                    <a:bodyPr/>
                    <a:lstStyle/>
                    <a:p>
                      <a:pPr algn="l" fontAlgn="t"/>
                      <a:r>
                        <a:rPr lang="fr-FR" b="1" dirty="0" err="1">
                          <a:effectLst/>
                        </a:rPr>
                        <a:t>Allowed</a:t>
                      </a:r>
                      <a:r>
                        <a:rPr lang="fr-FR" b="1" dirty="0">
                          <a:effectLst/>
                        </a:rPr>
                        <a:t> in </a:t>
                      </a:r>
                      <a:r>
                        <a:rPr lang="fr-FR" b="1" u="none" strike="noStrike" dirty="0">
                          <a:solidFill>
                            <a:srgbClr val="217AC0"/>
                          </a:solidFill>
                          <a:effectLst/>
                          <a:hlinkClick r:id="rId5"/>
                        </a:rPr>
                        <a:t>HTML </a:t>
                      </a:r>
                      <a:r>
                        <a:rPr lang="fr-FR" b="1" u="none" strike="noStrike" dirty="0" err="1">
                          <a:solidFill>
                            <a:srgbClr val="217AC0"/>
                          </a:solidFill>
                          <a:effectLst/>
                          <a:hlinkClick r:id="rId5"/>
                        </a:rPr>
                        <a:t>forms</a:t>
                      </a:r>
                      <a:endParaRPr lang="fr-FR" b="1"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et </a:t>
            </a:r>
            <a:r>
              <a:rPr lang="fr-FR" dirty="0" err="1"/>
              <a:t>query</a:t>
            </a:r>
            <a:r>
              <a:rPr lang="fr-FR" dirty="0"/>
              <a:t> string</a:t>
            </a:r>
          </a:p>
        </p:txBody>
      </p:sp>
      <p:sp>
        <p:nvSpPr>
          <p:cNvPr id="4" name="Espace réservé du contenu 3"/>
          <p:cNvSpPr>
            <a:spLocks noGrp="1"/>
          </p:cNvSpPr>
          <p:nvPr>
            <p:ph idx="1"/>
          </p:nvPr>
        </p:nvSpPr>
        <p:spPr>
          <a:xfrm>
            <a:off x="838200" y="1468619"/>
            <a:ext cx="10515600" cy="5228502"/>
          </a:xfrm>
        </p:spPr>
        <p:txBody>
          <a:bodyPr>
            <a:normAutofit/>
          </a:bodyPr>
          <a:lstStyle/>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147457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PATCH précisions</a:t>
            </a:r>
          </a:p>
        </p:txBody>
      </p:sp>
      <p:sp>
        <p:nvSpPr>
          <p:cNvPr id="4" name="Espace réservé du contenu 3"/>
          <p:cNvSpPr>
            <a:spLocks noGrp="1"/>
          </p:cNvSpPr>
          <p:nvPr>
            <p:ph idx="1"/>
          </p:nvPr>
        </p:nvSpPr>
        <p:spPr>
          <a:xfrm>
            <a:off x="838200" y="1651819"/>
            <a:ext cx="10515600" cy="5045301"/>
          </a:xfrm>
        </p:spPr>
        <p:txBody>
          <a:bodyPr>
            <a:normAutofit lnSpcReduction="10000"/>
          </a:bodyPr>
          <a:lstStyle/>
          <a:p>
            <a:r>
              <a:rPr lang="fr-FR" dirty="0"/>
              <a:t>POST est utilisé pour insérer une nouvelle entité.</a:t>
            </a:r>
          </a:p>
          <a:p>
            <a:pPr lvl="1"/>
            <a:r>
              <a:rPr lang="fr-FR" dirty="0">
                <a:hlinkClick r:id="rId2"/>
              </a:rPr>
              <a:t>http://monapi/personnes</a:t>
            </a:r>
            <a:r>
              <a:rPr lang="fr-FR" dirty="0"/>
              <a:t> POST {’’nom’’: ’’</a:t>
            </a:r>
            <a:r>
              <a:rPr lang="fr-FR" dirty="0" err="1"/>
              <a:t>charvet</a:t>
            </a:r>
            <a:r>
              <a:rPr lang="fr-FR" dirty="0"/>
              <a:t>’’, ’’</a:t>
            </a:r>
            <a:r>
              <a:rPr lang="fr-FR" dirty="0" err="1"/>
              <a:t>prenom</a:t>
            </a:r>
            <a:r>
              <a:rPr lang="fr-FR" dirty="0"/>
              <a:t>’’:’’</a:t>
            </a:r>
            <a:r>
              <a:rPr lang="fr-FR" dirty="0" err="1"/>
              <a:t>david</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PUT permet aussi de le faire, mais il faut connaître à l’avance l’identifiant à insérer, ce qui n’arrive pratiquement jamais. </a:t>
            </a:r>
          </a:p>
          <a:p>
            <a:pPr lvl="1"/>
            <a:r>
              <a:rPr lang="fr-FR" dirty="0"/>
              <a:t>Il est utilisé la plupart du temps pour mettre à jour la totalité des informations.</a:t>
            </a:r>
          </a:p>
          <a:p>
            <a:pPr lvl="1"/>
            <a:r>
              <a:rPr lang="fr-FR" dirty="0">
                <a:hlinkClick r:id="rId3"/>
              </a:rPr>
              <a:t>http://monapi/personnes/1</a:t>
            </a:r>
            <a:r>
              <a:rPr lang="fr-FR" dirty="0"/>
              <a:t> PUT {’’nom’’: ’’</a:t>
            </a:r>
            <a:r>
              <a:rPr lang="fr-FR" dirty="0" err="1"/>
              <a:t>charvet</a:t>
            </a:r>
            <a:r>
              <a:rPr lang="fr-FR" dirty="0"/>
              <a:t>’’, ’’</a:t>
            </a:r>
            <a:r>
              <a:rPr lang="fr-FR" dirty="0" err="1"/>
              <a:t>prenom</a:t>
            </a:r>
            <a:r>
              <a:rPr lang="fr-FR" dirty="0"/>
              <a:t>’’:’’</a:t>
            </a:r>
            <a:r>
              <a:rPr lang="fr-FR" dirty="0" err="1"/>
              <a:t>william</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PATCH permet une mise à jour partielle des données.</a:t>
            </a:r>
          </a:p>
          <a:p>
            <a:pPr lvl="1"/>
            <a:r>
              <a:rPr lang="fr-FR" dirty="0">
                <a:hlinkClick r:id="rId3"/>
              </a:rPr>
              <a:t>http://monapi/personnes/1</a:t>
            </a:r>
            <a:r>
              <a:rPr lang="fr-FR" dirty="0"/>
              <a:t> PATCH {’’nom’’: ’’</a:t>
            </a:r>
            <a:r>
              <a:rPr lang="fr-FR" dirty="0" err="1"/>
              <a:t>delahousse</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258245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lvl="1"/>
            <a:endParaRPr lang="fr-FR" dirty="0">
              <a:latin typeface="Lato"/>
            </a:endParaRPr>
          </a:p>
          <a:p>
            <a:r>
              <a:rPr lang="fr-FR" dirty="0"/>
              <a:t>Comme pour le PUT, le POST doit renvoyer le statut </a:t>
            </a:r>
            <a:r>
              <a:rPr lang="fr-FR" dirty="0">
                <a:solidFill>
                  <a:srgbClr val="0070C0"/>
                </a:solidFill>
              </a:rPr>
              <a:t>200</a:t>
            </a:r>
            <a:r>
              <a:rPr lang="fr-FR" dirty="0"/>
              <a:t> si la réponse contient une entité, </a:t>
            </a:r>
            <a:r>
              <a:rPr lang="fr-FR" dirty="0">
                <a:solidFill>
                  <a:srgbClr val="0070C0"/>
                </a:solidFill>
              </a:rPr>
              <a:t>204</a:t>
            </a:r>
            <a:r>
              <a:rPr lang="fr-FR" dirty="0"/>
              <a:t> si elle est vide.</a:t>
            </a:r>
          </a:p>
          <a:p>
            <a:r>
              <a:rPr lang="fr-FR" dirty="0"/>
              <a:t>Si une entité est créée suite à une POST, la réponse a le statut </a:t>
            </a:r>
            <a:r>
              <a:rPr lang="fr-FR" dirty="0">
                <a:solidFill>
                  <a:srgbClr val="0070C0"/>
                </a:solidFill>
              </a:rPr>
              <a:t>201</a:t>
            </a:r>
            <a:r>
              <a:rPr lang="fr-FR" dirty="0"/>
              <a:t> et devrait également indiquer dans le header « Location » </a:t>
            </a:r>
            <a:r>
              <a:rPr lang="fr-FR" dirty="0" err="1"/>
              <a:t>l’uri</a:t>
            </a:r>
            <a:r>
              <a:rPr lang="fr-FR" dirty="0"/>
              <a:t> de la nouvelle entité.</a:t>
            </a:r>
          </a:p>
          <a:p>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980546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D3A50-F9BA-4BBA-B61E-13FED58CAD45}"/>
              </a:ext>
            </a:extLst>
          </p:cNvPr>
          <p:cNvSpPr>
            <a:spLocks noGrp="1"/>
          </p:cNvSpPr>
          <p:nvPr>
            <p:ph type="title"/>
          </p:nvPr>
        </p:nvSpPr>
        <p:spPr>
          <a:xfrm>
            <a:off x="330826" y="143056"/>
            <a:ext cx="3561906" cy="1325563"/>
          </a:xfrm>
        </p:spPr>
        <p:txBody>
          <a:bodyPr/>
          <a:lstStyle/>
          <a:p>
            <a:r>
              <a:rPr lang="fr-FR" dirty="0"/>
              <a:t>PATH et JSON+ Patch</a:t>
            </a:r>
          </a:p>
        </p:txBody>
      </p:sp>
      <p:sp>
        <p:nvSpPr>
          <p:cNvPr id="3" name="Espace réservé du contenu 2">
            <a:extLst>
              <a:ext uri="{FF2B5EF4-FFF2-40B4-BE49-F238E27FC236}">
                <a16:creationId xmlns:a16="http://schemas.microsoft.com/office/drawing/2014/main" id="{457A688F-3ACA-4BC7-8B16-53C83D0DC417}"/>
              </a:ext>
            </a:extLst>
          </p:cNvPr>
          <p:cNvSpPr>
            <a:spLocks noGrp="1"/>
          </p:cNvSpPr>
          <p:nvPr>
            <p:ph idx="1"/>
          </p:nvPr>
        </p:nvSpPr>
        <p:spPr>
          <a:xfrm>
            <a:off x="330825" y="4826000"/>
            <a:ext cx="3511731" cy="4351338"/>
          </a:xfrm>
        </p:spPr>
        <p:txBody>
          <a:bodyPr/>
          <a:lstStyle/>
          <a:p>
            <a:pPr marL="0" indent="0">
              <a:buNone/>
            </a:pPr>
            <a:r>
              <a:rPr lang="en-US" dirty="0"/>
              <a:t>The JSON Patch media type is </a:t>
            </a:r>
            <a:r>
              <a:rPr lang="en-US" dirty="0">
                <a:solidFill>
                  <a:srgbClr val="0070C0"/>
                </a:solidFill>
              </a:rPr>
              <a:t>application/</a:t>
            </a:r>
            <a:r>
              <a:rPr lang="en-US" dirty="0" err="1">
                <a:solidFill>
                  <a:srgbClr val="0070C0"/>
                </a:solidFill>
              </a:rPr>
              <a:t>json-patch+json</a:t>
            </a:r>
            <a:r>
              <a:rPr lang="en-US" dirty="0"/>
              <a:t>.</a:t>
            </a:r>
            <a:endParaRPr lang="fr-FR" dirty="0"/>
          </a:p>
        </p:txBody>
      </p:sp>
      <p:sp>
        <p:nvSpPr>
          <p:cNvPr id="4" name="Espace réservé du numéro de diapositive 3">
            <a:extLst>
              <a:ext uri="{FF2B5EF4-FFF2-40B4-BE49-F238E27FC236}">
                <a16:creationId xmlns:a16="http://schemas.microsoft.com/office/drawing/2014/main" id="{49DE566E-7B08-4297-9030-169ECC4FBC4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41</a:t>
            </a:fld>
            <a:endParaRPr lang="fr-FR"/>
          </a:p>
        </p:txBody>
      </p:sp>
      <p:sp>
        <p:nvSpPr>
          <p:cNvPr id="5" name="Rectangle 4">
            <a:extLst>
              <a:ext uri="{FF2B5EF4-FFF2-40B4-BE49-F238E27FC236}">
                <a16:creationId xmlns:a16="http://schemas.microsoft.com/office/drawing/2014/main" id="{BEB37099-2C65-4C32-A5E9-90AF110A9CC9}"/>
              </a:ext>
            </a:extLst>
          </p:cNvPr>
          <p:cNvSpPr/>
          <p:nvPr/>
        </p:nvSpPr>
        <p:spPr>
          <a:xfrm>
            <a:off x="181691" y="4001294"/>
            <a:ext cx="3810000" cy="707886"/>
          </a:xfrm>
          <a:prstGeom prst="rect">
            <a:avLst/>
          </a:prstGeom>
        </p:spPr>
        <p:txBody>
          <a:bodyPr wrap="square">
            <a:spAutoFit/>
          </a:bodyPr>
          <a:lstStyle/>
          <a:p>
            <a:r>
              <a:rPr lang="fr-FR" sz="2000" dirty="0">
                <a:hlinkClick r:id="rId2"/>
              </a:rPr>
              <a:t>https://tools.ietf.org/html/rfc6902</a:t>
            </a:r>
            <a:endParaRPr lang="fr-FR" sz="2000" dirty="0"/>
          </a:p>
          <a:p>
            <a:endParaRPr lang="fr-FR" sz="2000" dirty="0"/>
          </a:p>
        </p:txBody>
      </p:sp>
      <p:pic>
        <p:nvPicPr>
          <p:cNvPr id="6" name="Image 5">
            <a:extLst>
              <a:ext uri="{FF2B5EF4-FFF2-40B4-BE49-F238E27FC236}">
                <a16:creationId xmlns:a16="http://schemas.microsoft.com/office/drawing/2014/main" id="{A65206C3-B5C1-4908-836D-00688B5AC829}"/>
              </a:ext>
            </a:extLst>
          </p:cNvPr>
          <p:cNvPicPr>
            <a:picLocks noChangeAspect="1"/>
          </p:cNvPicPr>
          <p:nvPr/>
        </p:nvPicPr>
        <p:blipFill>
          <a:blip r:embed="rId3"/>
          <a:stretch>
            <a:fillRect/>
          </a:stretch>
        </p:blipFill>
        <p:spPr>
          <a:xfrm>
            <a:off x="4090651" y="0"/>
            <a:ext cx="7903427" cy="6858000"/>
          </a:xfrm>
          <a:prstGeom prst="rect">
            <a:avLst/>
          </a:prstGeom>
        </p:spPr>
      </p:pic>
      <p:sp>
        <p:nvSpPr>
          <p:cNvPr id="9" name="Rectangle 8">
            <a:extLst>
              <a:ext uri="{FF2B5EF4-FFF2-40B4-BE49-F238E27FC236}">
                <a16:creationId xmlns:a16="http://schemas.microsoft.com/office/drawing/2014/main" id="{C0C1D15A-5656-4E6C-B932-4092D14EF802}"/>
              </a:ext>
            </a:extLst>
          </p:cNvPr>
          <p:cNvSpPr/>
          <p:nvPr/>
        </p:nvSpPr>
        <p:spPr>
          <a:xfrm>
            <a:off x="6902180" y="0"/>
            <a:ext cx="2280368" cy="369332"/>
          </a:xfrm>
          <a:prstGeom prst="rect">
            <a:avLst/>
          </a:prstGeom>
        </p:spPr>
        <p:txBody>
          <a:bodyPr wrap="none">
            <a:spAutoFit/>
          </a:bodyPr>
          <a:lstStyle/>
          <a:p>
            <a:r>
              <a:rPr lang="fr-FR" dirty="0">
                <a:hlinkClick r:id="rId4"/>
              </a:rPr>
              <a:t>http://jsonpatch.com/</a:t>
            </a:r>
            <a:endParaRPr lang="fr-FR" dirty="0"/>
          </a:p>
        </p:txBody>
      </p:sp>
    </p:spTree>
    <p:extLst>
      <p:ext uri="{BB962C8B-B14F-4D97-AF65-F5344CB8AC3E}">
        <p14:creationId xmlns:p14="http://schemas.microsoft.com/office/powerpoint/2010/main" val="2133014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8749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838200" y="6198142"/>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693237" cy="3108543"/>
          </a:xfrm>
          <a:prstGeom prst="rect">
            <a:avLst/>
          </a:prstGeom>
        </p:spPr>
        <p:txBody>
          <a:bodyPr wrap="square">
            <a:spAutoFit/>
          </a:bodyPr>
          <a:lstStyle/>
          <a:p>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http://www.mywebsite.com/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http://www.mywebsite.com/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http://www.mywebsite.com/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2" name="Picture 4" descr="https://www.guillaume-chervet.fr/api/file/get/227aefdb-a2b9-4c27-98d9-2f0db43f99ca/692e0c31-6db4-4a9e-b391-475867a43eb8/ImageUploaded/choose-your-architecturepng.png">
            <a:extLst>
              <a:ext uri="{FF2B5EF4-FFF2-40B4-BE49-F238E27FC236}">
                <a16:creationId xmlns:a16="http://schemas.microsoft.com/office/drawing/2014/main" id="{7D91E4D9-0EFE-4ABF-AD16-8E2BE0360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25503"/>
          <a:stretch/>
        </p:blipFill>
        <p:spPr bwMode="auto">
          <a:xfrm>
            <a:off x="2025444" y="1377130"/>
            <a:ext cx="7859155" cy="486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3925590277"/>
              </p:ext>
            </p:extLst>
          </p:nvPr>
        </p:nvGraphicFramePr>
        <p:xfrm>
          <a:off x="2470355" y="2931315"/>
          <a:ext cx="7010400" cy="3364233"/>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4210897886"/>
                    </a:ext>
                  </a:extLst>
                </a:gridCol>
                <a:gridCol w="3505200">
                  <a:extLst>
                    <a:ext uri="{9D8B030D-6E8A-4147-A177-3AD203B41FA5}">
                      <a16:colId xmlns:a16="http://schemas.microsoft.com/office/drawing/2014/main" val="3305105285"/>
                    </a:ext>
                  </a:extLst>
                </a:gridCol>
              </a:tblGrid>
              <a:tr h="647625">
                <a:tc>
                  <a:txBody>
                    <a:bodyPr/>
                    <a:lstStyle/>
                    <a:p>
                      <a:pPr algn="ctr"/>
                      <a:endParaRPr lang="fr-FR" dirty="0"/>
                    </a:p>
                  </a:txBody>
                  <a:tcPr anchor="ctr"/>
                </a:tc>
                <a:tc>
                  <a:txBody>
                    <a:bodyPr/>
                    <a:lstStyle/>
                    <a:p>
                      <a:pPr algn="ctr"/>
                      <a:r>
                        <a:rPr lang="fr-FR" dirty="0"/>
                        <a:t>Temps d’itération sur le besoin</a:t>
                      </a:r>
                    </a:p>
                  </a:txBody>
                  <a:tcPr anchor="ctr"/>
                </a:tc>
                <a:extLst>
                  <a:ext uri="{0D108BD9-81ED-4DB2-BD59-A6C34878D82A}">
                    <a16:rowId xmlns:a16="http://schemas.microsoft.com/office/drawing/2014/main" val="832393135"/>
                  </a:ext>
                </a:extLst>
              </a:tr>
              <a:tr h="519132">
                <a:tc>
                  <a:txBody>
                    <a:bodyPr/>
                    <a:lstStyle/>
                    <a:p>
                      <a:pPr algn="ctr"/>
                      <a:r>
                        <a:rPr lang="fr-FR" dirty="0"/>
                        <a:t>Réalisation Interface Graphique </a:t>
                      </a:r>
                    </a:p>
                  </a:txBody>
                  <a:tcPr anchor="ctr"/>
                </a:tc>
                <a:tc>
                  <a:txBody>
                    <a:bodyPr/>
                    <a:lstStyle/>
                    <a:p>
                      <a:pPr algn="ctr"/>
                      <a:r>
                        <a:rPr lang="fr-FR" dirty="0"/>
                        <a:t>Rapide</a:t>
                      </a:r>
                    </a:p>
                  </a:txBody>
                  <a:tcPr anchor="ctr"/>
                </a:tc>
                <a:extLst>
                  <a:ext uri="{0D108BD9-81ED-4DB2-BD59-A6C34878D82A}">
                    <a16:rowId xmlns:a16="http://schemas.microsoft.com/office/drawing/2014/main" val="2875457780"/>
                  </a:ext>
                </a:extLst>
              </a:tr>
              <a:tr h="519132">
                <a:tc>
                  <a:txBody>
                    <a:bodyPr/>
                    <a:lstStyle/>
                    <a:p>
                      <a:pPr algn="ctr"/>
                      <a:r>
                        <a:rPr lang="fr-FR" dirty="0"/>
                        <a:t>Code serveur (monolithe) </a:t>
                      </a:r>
                    </a:p>
                  </a:txBody>
                  <a:tcPr anchor="ctr"/>
                </a:tc>
                <a:tc>
                  <a:txBody>
                    <a:bodyPr/>
                    <a:lstStyle/>
                    <a:p>
                      <a:pPr algn="ctr"/>
                      <a:r>
                        <a:rPr lang="fr-FR" dirty="0"/>
                        <a:t>Moyenne</a:t>
                      </a:r>
                    </a:p>
                  </a:txBody>
                  <a:tcPr anchor="ctr"/>
                </a:tc>
                <a:extLst>
                  <a:ext uri="{0D108BD9-81ED-4DB2-BD59-A6C34878D82A}">
                    <a16:rowId xmlns:a16="http://schemas.microsoft.com/office/drawing/2014/main" val="1453738403"/>
                  </a:ext>
                </a:extLst>
              </a:tr>
              <a:tr h="519132">
                <a:tc>
                  <a:txBody>
                    <a:bodyPr/>
                    <a:lstStyle/>
                    <a:p>
                      <a:pPr algn="ctr"/>
                      <a:r>
                        <a:rPr lang="fr-FR" dirty="0"/>
                        <a:t>Base de donnée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Long</a:t>
                      </a:r>
                    </a:p>
                  </a:txBody>
                  <a:tcPr anchor="ctr"/>
                </a:tc>
                <a:extLst>
                  <a:ext uri="{0D108BD9-81ED-4DB2-BD59-A6C34878D82A}">
                    <a16:rowId xmlns:a16="http://schemas.microsoft.com/office/drawing/2014/main" val="984580475"/>
                  </a:ext>
                </a:extLst>
              </a:tr>
              <a:tr h="570651">
                <a:tc>
                  <a:txBody>
                    <a:bodyPr/>
                    <a:lstStyle/>
                    <a:p>
                      <a:pPr algn="ctr"/>
                      <a:r>
                        <a:rPr lang="fr-FR" dirty="0"/>
                        <a:t>Code business serveur (micro-service) </a:t>
                      </a:r>
                    </a:p>
                  </a:txBody>
                  <a:tcPr anchor="ctr"/>
                </a:tc>
                <a:tc>
                  <a:txBody>
                    <a:bodyPr/>
                    <a:lstStyle/>
                    <a:p>
                      <a:pPr algn="ctr"/>
                      <a:r>
                        <a:rPr lang="fr-FR"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dirty="0"/>
                        <a:t>Séparer les Repository  git</a:t>
                      </a:r>
                    </a:p>
                  </a:txBody>
                  <a:tcPr anchor="ctr"/>
                </a:tc>
                <a:tc>
                  <a:txBody>
                    <a:bodyPr/>
                    <a:lstStyle/>
                    <a:p>
                      <a:pPr algn="ctr"/>
                      <a:r>
                        <a:rPr lang="fr-FR"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1244104" y="1548711"/>
            <a:ext cx="9307228" cy="1077218"/>
          </a:xfrm>
          <a:prstGeom prst="rect">
            <a:avLst/>
          </a:prstGeom>
        </p:spPr>
        <p:txBody>
          <a:bodyPr wrap="none">
            <a:spAutoFit/>
          </a:bodyPr>
          <a:lstStyle/>
          <a:p>
            <a:pPr algn="ctr"/>
            <a:r>
              <a:rPr lang="fr-FR" sz="3200" dirty="0">
                <a:solidFill>
                  <a:srgbClr val="FF33CC"/>
                </a:solidFill>
              </a:rPr>
              <a:t>Pour réaliser un découpage en domaine fonctionnelle, </a:t>
            </a:r>
          </a:p>
          <a:p>
            <a:pPr algn="ctr"/>
            <a:r>
              <a:rPr lang="fr-FR" sz="3200" dirty="0">
                <a:solidFill>
                  <a:srgbClr val="FF33CC"/>
                </a:solidFill>
              </a:rPr>
              <a:t>il faut itérer sur le besoin avec les utilisateurs</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8668" y="4740769"/>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1491" y="4221924"/>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9059" y="524447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7492" y="5130604"/>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7492" y="5386242"/>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412" y="5411853"/>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2088709" y="3578243"/>
            <a:ext cx="287996" cy="446726"/>
          </a:xfrm>
          <a:prstGeom prst="rect">
            <a:avLst/>
          </a:prstGeom>
        </p:spPr>
      </p:pic>
      <p:sp>
        <p:nvSpPr>
          <p:cNvPr id="13" name="Titre 1">
            <a:extLst>
              <a:ext uri="{FF2B5EF4-FFF2-40B4-BE49-F238E27FC236}">
                <a16:creationId xmlns:a16="http://schemas.microsoft.com/office/drawing/2014/main" id="{86D483E9-7376-4C0A-9C64-6F199B1373C2}"/>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solidFill>
                <a:srgbClr val="00B0F0"/>
              </a:solidFill>
            </a:endParaRPr>
          </a:p>
        </p:txBody>
      </p:sp>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8482" y="587468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833" y="5965900"/>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1314" y="6082322"/>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7492" y="6106407"/>
            <a:ext cx="182433" cy="18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303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825625"/>
            <a:ext cx="5147821" cy="4351338"/>
          </a:xfrm>
        </p:spPr>
        <p:txBody>
          <a:bodyPr/>
          <a:lstStyle/>
          <a:p>
            <a:pPr marL="0" indent="0">
              <a:buNone/>
            </a:pPr>
            <a:endParaRPr lang="fr-FR" dirty="0"/>
          </a:p>
          <a:p>
            <a:pPr marL="0" indent="0">
              <a:buNone/>
            </a:pPr>
            <a:r>
              <a:rPr lang="fr-FR" dirty="0"/>
              <a:t>Exemple :</a:t>
            </a:r>
          </a:p>
          <a:p>
            <a:pPr marL="0" indent="0">
              <a:buNone/>
            </a:pPr>
            <a:r>
              <a:rPr lang="fr-FR" dirty="0">
                <a:hlinkClick r:id="rId2"/>
              </a:rPr>
              <a:t>https://www.guillaume-chervet.fr</a:t>
            </a:r>
            <a:endParaRPr lang="fr-FR" dirty="0"/>
          </a:p>
          <a:p>
            <a:pPr marL="0" indent="0">
              <a:buNone/>
            </a:pPr>
            <a:endParaRPr lang="fr-FR" dirty="0"/>
          </a:p>
          <a:p>
            <a:pPr marL="0" indent="0">
              <a:buNone/>
            </a:pPr>
            <a:r>
              <a:rPr lang="fr-FR" dirty="0"/>
              <a:t>CMS </a:t>
            </a:r>
            <a:r>
              <a:rPr lang="fr-FR" dirty="0" err="1"/>
              <a:t>Multi-site</a:t>
            </a:r>
            <a:r>
              <a:rPr lang="fr-FR"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325386" y="1251457"/>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545502"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941060"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941060"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941060"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941059"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941059"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941058"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941058" y="4600419"/>
            <a:ext cx="619125" cy="419100"/>
          </a:xfrm>
          <a:prstGeom prst="rect">
            <a:avLst/>
          </a:prstGeom>
        </p:spPr>
      </p:pic>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3648173" y="1563624"/>
            <a:ext cx="7858026" cy="476573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600" dirty="0"/>
              <a:t>Se concentrer sur les besoins et les domaines fonctionnelles entraîne</a:t>
            </a:r>
          </a:p>
          <a:p>
            <a:pPr marL="0" indent="0">
              <a:buNone/>
            </a:pPr>
            <a:endParaRPr lang="fr-FR" sz="3600" dirty="0"/>
          </a:p>
          <a:p>
            <a:r>
              <a:rPr lang="fr-FR" sz="3600" dirty="0"/>
              <a:t> Peu de couplage dans le code</a:t>
            </a:r>
          </a:p>
          <a:p>
            <a:r>
              <a:rPr lang="fr-FR" sz="3600" dirty="0"/>
              <a:t> Plus simple/rapide à développer/tester/évoluer</a:t>
            </a:r>
          </a:p>
          <a:p>
            <a:r>
              <a:rPr lang="fr-FR" sz="3600" dirty="0"/>
              <a:t> Plus simple pour l’organisation en équipe</a:t>
            </a:r>
          </a:p>
          <a:p>
            <a:endParaRPr lang="fr-FR" sz="3600" dirty="0"/>
          </a:p>
          <a:p>
            <a:r>
              <a:rPr lang="fr-FR" sz="3600" dirty="0"/>
              <a:t>Etc.</a:t>
            </a:r>
          </a:p>
          <a:p>
            <a:endParaRPr lang="fr-FR" sz="3600" dirty="0"/>
          </a:p>
          <a:p>
            <a:endParaRPr lang="fr-FR" sz="3600" dirty="0"/>
          </a:p>
        </p:txBody>
      </p:sp>
    </p:spTree>
    <p:extLst>
      <p:ext uri="{BB962C8B-B14F-4D97-AF65-F5344CB8AC3E}">
        <p14:creationId xmlns:p14="http://schemas.microsoft.com/office/powerpoint/2010/main" val="259777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02917"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pic>
        <p:nvPicPr>
          <p:cNvPr id="1026" name="Picture 2" descr="Image associÃ©e">
            <a:extLst>
              <a:ext uri="{FF2B5EF4-FFF2-40B4-BE49-F238E27FC236}">
                <a16:creationId xmlns:a16="http://schemas.microsoft.com/office/drawing/2014/main" id="{C5B51F5C-A4A4-403F-BF8E-403E70C9D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1763363"/>
            <a:ext cx="804672" cy="80467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9667F6F-635F-4BD4-B0AC-A04BC2C4B302}"/>
              </a:ext>
            </a:extLst>
          </p:cNvPr>
          <p:cNvSpPr/>
          <p:nvPr/>
        </p:nvSpPr>
        <p:spPr>
          <a:xfrm>
            <a:off x="8778903"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778903"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spTree>
    <p:extLst>
      <p:ext uri="{BB962C8B-B14F-4D97-AF65-F5344CB8AC3E}">
        <p14:creationId xmlns:p14="http://schemas.microsoft.com/office/powerpoint/2010/main" val="3486814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pic>
        <p:nvPicPr>
          <p:cNvPr id="1026" name="Picture 2" descr="Image associÃ©e">
            <a:extLst>
              <a:ext uri="{FF2B5EF4-FFF2-40B4-BE49-F238E27FC236}">
                <a16:creationId xmlns:a16="http://schemas.microsoft.com/office/drawing/2014/main" id="{C5B51F5C-A4A4-403F-BF8E-403E70C9D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300" y="1595525"/>
            <a:ext cx="804672" cy="80467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9667F6F-635F-4BD4-B0AC-A04BC2C4B302}"/>
              </a:ext>
            </a:extLst>
          </p:cNvPr>
          <p:cNvSpPr/>
          <p:nvPr/>
        </p:nvSpPr>
        <p:spPr>
          <a:xfrm>
            <a:off x="858799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49785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68987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spTree>
    <p:extLst>
      <p:ext uri="{BB962C8B-B14F-4D97-AF65-F5344CB8AC3E}">
        <p14:creationId xmlns:p14="http://schemas.microsoft.com/office/powerpoint/2010/main" val="2410219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http://www.mywebsite.com/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http://www.mywebsite.com/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spTree>
    <p:extLst>
      <p:ext uri="{BB962C8B-B14F-4D97-AF65-F5344CB8AC3E}">
        <p14:creationId xmlns:p14="http://schemas.microsoft.com/office/powerpoint/2010/main" val="18665887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1" name="Connecteur droit 30">
            <a:extLst>
              <a:ext uri="{FF2B5EF4-FFF2-40B4-BE49-F238E27FC236}">
                <a16:creationId xmlns:a16="http://schemas.microsoft.com/office/drawing/2014/main" id="{F9C1E5B3-ADF1-44CF-B6F5-ACCD13F2DD05}"/>
              </a:ext>
            </a:extLst>
          </p:cNvPr>
          <p:cNvCxnSpPr>
            <a:cxnSpLocks/>
          </p:cNvCxnSpPr>
          <p:nvPr/>
        </p:nvCxnSpPr>
        <p:spPr>
          <a:xfrm>
            <a:off x="1001967" y="3752290"/>
            <a:ext cx="1094095" cy="277480"/>
          </a:xfrm>
          <a:prstGeom prst="line">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971761" y="5400201"/>
            <a:ext cx="582212" cy="400110"/>
          </a:xfrm>
          <a:prstGeom prst="rect">
            <a:avLst/>
          </a:prstGeom>
          <a:noFill/>
        </p:spPr>
        <p:txBody>
          <a:bodyPr wrap="none" rtlCol="0">
            <a:spAutoFit/>
          </a:bodyPr>
          <a:lstStyle/>
          <a:p>
            <a:pPr algn="ctr"/>
            <a:r>
              <a:rPr lang="fr-FR" sz="2000" dirty="0">
                <a:solidFill>
                  <a:srgbClr val="FF0000"/>
                </a:solidFill>
              </a:rPr>
              <a:t>Bad</a:t>
            </a:r>
          </a:p>
        </p:txBody>
      </p:sp>
      <p:cxnSp>
        <p:nvCxnSpPr>
          <p:cNvPr id="38" name="Connecteur droit 37">
            <a:extLst>
              <a:ext uri="{FF2B5EF4-FFF2-40B4-BE49-F238E27FC236}">
                <a16:creationId xmlns:a16="http://schemas.microsoft.com/office/drawing/2014/main" id="{D2B67045-BCF7-4DE2-A18E-24332CB188EA}"/>
              </a:ext>
            </a:extLst>
          </p:cNvPr>
          <p:cNvCxnSpPr>
            <a:cxnSpLocks/>
          </p:cNvCxnSpPr>
          <p:nvPr/>
        </p:nvCxnSpPr>
        <p:spPr>
          <a:xfrm flipH="1">
            <a:off x="9696117" y="4097497"/>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57896A0-CF21-45DC-BCE3-8FA3F71FF47B}"/>
              </a:ext>
            </a:extLst>
          </p:cNvPr>
          <p:cNvSpPr txBox="1"/>
          <p:nvPr/>
        </p:nvSpPr>
        <p:spPr>
          <a:xfrm>
            <a:off x="8546450" y="5445132"/>
            <a:ext cx="2299347" cy="400110"/>
          </a:xfrm>
          <a:prstGeom prst="rect">
            <a:avLst/>
          </a:prstGeom>
          <a:noFill/>
        </p:spPr>
        <p:txBody>
          <a:bodyPr wrap="none" rtlCol="0">
            <a:spAutoFit/>
          </a:bodyPr>
          <a:lstStyle/>
          <a:p>
            <a:pPr algn="ctr"/>
            <a:r>
              <a:rPr lang="fr-FR" sz="2000" dirty="0">
                <a:solidFill>
                  <a:srgbClr val="FF0000"/>
                </a:solidFill>
              </a:rPr>
              <a:t>Last chance solution</a:t>
            </a: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46DB5EC6-24DF-487B-BC41-3ACE2F094299}"/>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7" name="Picture 4" descr="Image associÃ©e">
            <a:extLst>
              <a:ext uri="{FF2B5EF4-FFF2-40B4-BE49-F238E27FC236}">
                <a16:creationId xmlns:a16="http://schemas.microsoft.com/office/drawing/2014/main" id="{A73B424D-86CB-45A5-A748-5202970E46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necteur droit 28">
            <a:extLst>
              <a:ext uri="{FF2B5EF4-FFF2-40B4-BE49-F238E27FC236}">
                <a16:creationId xmlns:a16="http://schemas.microsoft.com/office/drawing/2014/main" id="{C1C88361-F48C-40ED-B4EC-2A001A80749C}"/>
              </a:ext>
            </a:extLst>
          </p:cNvPr>
          <p:cNvCxnSpPr>
            <a:cxnSpLocks/>
          </p:cNvCxnSpPr>
          <p:nvPr/>
        </p:nvCxnSpPr>
        <p:spPr>
          <a:xfrm flipV="1">
            <a:off x="885498" y="3765362"/>
            <a:ext cx="1231939" cy="251337"/>
          </a:xfrm>
          <a:prstGeom prst="line">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440220"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spTree>
    <p:extLst>
      <p:ext uri="{BB962C8B-B14F-4D97-AF65-F5344CB8AC3E}">
        <p14:creationId xmlns:p14="http://schemas.microsoft.com/office/powerpoint/2010/main" val="3018141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633230"/>
            <a:ext cx="5876925" cy="4351338"/>
          </a:xfrm>
        </p:spPr>
        <p:txBody>
          <a:bodyPr>
            <a:normAutofit/>
          </a:bodyPr>
          <a:lstStyle/>
          <a:p>
            <a:pPr marL="0" indent="0">
              <a:buNone/>
            </a:pP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If-Modified-Since: Wed, 21 Oct 2015 07:28:00 GMT</a:t>
            </a:r>
          </a:p>
          <a:p>
            <a:pPr marL="0" indent="0">
              <a:buNone/>
            </a:pPr>
            <a:endParaRPr lang="fr-FR" sz="18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212418" y="1586529"/>
            <a:ext cx="6367559" cy="2031325"/>
          </a:xfrm>
          <a:prstGeom prst="rect">
            <a:avLst/>
          </a:prstGeom>
        </p:spPr>
        <p:txBody>
          <a:bodyPr wrap="square">
            <a:spAutoFit/>
          </a:bodyPr>
          <a:lstStyle/>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err="1">
                <a:solidFill>
                  <a:schemeClr val="accent1">
                    <a:lumMod val="75000"/>
                  </a:schemeClr>
                </a:solidFill>
              </a:rPr>
              <a:t>ETag</a:t>
            </a:r>
            <a:r>
              <a:rPr lang="pt-BR" i="1" dirty="0">
                <a:solidFill>
                  <a:schemeClr val="accent1">
                    <a:lumMod val="75000"/>
                  </a:schemeClr>
                </a:solidFill>
              </a:rPr>
              <a:t>: "33a64df551425fcc55e4d42a148795d9f25f89d4"</a:t>
            </a:r>
          </a:p>
          <a:p>
            <a:r>
              <a:rPr lang="pt-BR" i="1" dirty="0" err="1">
                <a:solidFill>
                  <a:schemeClr val="bg1">
                    <a:lumMod val="50000"/>
                  </a:schemeClr>
                </a:solidFill>
              </a:rPr>
              <a:t>ETag</a:t>
            </a:r>
            <a:r>
              <a:rPr lang="pt-BR" i="1" dirty="0">
                <a:solidFill>
                  <a:schemeClr val="bg1">
                    <a:lumMod val="50000"/>
                  </a:schemeClr>
                </a:solidFill>
              </a:rPr>
              <a:t>: W/"0815“</a:t>
            </a:r>
          </a:p>
          <a:p>
            <a:endParaRPr lang="pt-BR" dirty="0"/>
          </a:p>
          <a:p>
            <a:endParaRPr lang="pt-BR" dirty="0"/>
          </a:p>
          <a:p>
            <a:r>
              <a:rPr lang="en-US" dirty="0"/>
              <a:t>If-None-Match: </a:t>
            </a:r>
            <a:r>
              <a:rPr lang="pt-BR" i="1" dirty="0">
                <a:solidFill>
                  <a:schemeClr val="accent1">
                    <a:lumMod val="75000"/>
                  </a:schemeClr>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400800" y="1586529"/>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4BE8D8-B8D8-4B8B-9053-ACA98740704F}"/>
              </a:ext>
            </a:extLst>
          </p:cNvPr>
          <p:cNvSpPr/>
          <p:nvPr/>
        </p:nvSpPr>
        <p:spPr>
          <a:xfrm>
            <a:off x="7073788" y="4868353"/>
            <a:ext cx="4667246" cy="646331"/>
          </a:xfrm>
          <a:prstGeom prst="rect">
            <a:avLst/>
          </a:prstGeom>
        </p:spPr>
        <p:txBody>
          <a:bodyPr wrap="square">
            <a:spAutoFit/>
          </a:bodyPr>
          <a:lstStyle/>
          <a:p>
            <a:r>
              <a:rPr lang="fr-FR" dirty="0">
                <a:solidFill>
                  <a:srgbClr val="333333"/>
                </a:solidFill>
                <a:latin typeface="Arial" panose="020B0604020202020204" pitchFamily="34" charset="0"/>
              </a:rPr>
              <a:t> Cache-Control, Content-Location, Date, </a:t>
            </a:r>
            <a:r>
              <a:rPr lang="fr-FR" dirty="0" err="1">
                <a:solidFill>
                  <a:srgbClr val="333333"/>
                </a:solidFill>
                <a:latin typeface="Arial" panose="020B0604020202020204" pitchFamily="34" charset="0"/>
              </a:rPr>
              <a:t>ETag</a:t>
            </a:r>
            <a:r>
              <a:rPr lang="fr-FR" dirty="0">
                <a:solidFill>
                  <a:srgbClr val="333333"/>
                </a:solidFill>
                <a:latin typeface="Arial" panose="020B0604020202020204" pitchFamily="34" charset="0"/>
              </a:rPr>
              <a:t>, Expires, and </a:t>
            </a:r>
            <a:r>
              <a:rPr lang="fr-FR" dirty="0" err="1">
                <a:solidFill>
                  <a:srgbClr val="333333"/>
                </a:solidFill>
                <a:latin typeface="Arial" panose="020B0604020202020204" pitchFamily="34" charset="0"/>
              </a:rPr>
              <a:t>Vary</a:t>
            </a:r>
            <a:r>
              <a:rPr lang="fr-FR" dirty="0">
                <a:solidFill>
                  <a:srgbClr val="333333"/>
                </a:solidFill>
                <a:latin typeface="Arial" panose="020B0604020202020204" pitchFamily="34" charset="0"/>
              </a:rPr>
              <a:t>.</a:t>
            </a:r>
            <a:endParaRPr lang="fr-FR" dirty="0"/>
          </a:p>
        </p:txBody>
      </p:sp>
    </p:spTree>
    <p:extLst>
      <p:ext uri="{BB962C8B-B14F-4D97-AF65-F5344CB8AC3E}">
        <p14:creationId xmlns:p14="http://schemas.microsoft.com/office/powerpoint/2010/main" val="2845569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6034" y="5085775"/>
            <a:ext cx="2553135" cy="584775"/>
          </a:xfrm>
          <a:prstGeom prst="rect">
            <a:avLst/>
          </a:prstGeom>
        </p:spPr>
        <p:txBody>
          <a:bodyPr wrap="none">
            <a:spAutoFit/>
          </a:bodyPr>
          <a:lstStyle/>
          <a:p>
            <a:r>
              <a:rPr lang="fr-FR" sz="3200" dirty="0"/>
              <a:t>Cache-Control</a:t>
            </a:r>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spTree>
    <p:extLst>
      <p:ext uri="{BB962C8B-B14F-4D97-AF65-F5344CB8AC3E}">
        <p14:creationId xmlns:p14="http://schemas.microsoft.com/office/powerpoint/2010/main" val="668647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67</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Richardson</a:t>
            </a:r>
          </a:p>
        </p:txBody>
      </p:sp>
      <p:sp>
        <p:nvSpPr>
          <p:cNvPr id="3" name="Espace réservé du contenu 2"/>
          <p:cNvSpPr>
            <a:spLocks noGrp="1"/>
          </p:cNvSpPr>
          <p:nvPr>
            <p:ph idx="1"/>
          </p:nvPr>
        </p:nvSpPr>
        <p:spPr>
          <a:xfrm>
            <a:off x="423863" y="1535113"/>
            <a:ext cx="5176837" cy="4951412"/>
          </a:xfrm>
        </p:spPr>
        <p:txBody>
          <a:bodyPr>
            <a:normAutofit fontScale="92500" lnSpcReduction="10000"/>
          </a:bodyPr>
          <a:lstStyle/>
          <a:p>
            <a:pPr marL="0" indent="0">
              <a:buNone/>
            </a:pPr>
            <a:r>
              <a:rPr lang="fr-FR" dirty="0"/>
              <a:t>Développé par Leonard Richardson, ce modèle permet de découper les contraintes de REST en 3 étapes principales à suivre afin de mettre en application la théorie de REST en tant que service web. </a:t>
            </a:r>
          </a:p>
          <a:p>
            <a:pPr marL="0" indent="0">
              <a:buNone/>
            </a:pPr>
            <a:endParaRPr lang="fr-FR" dirty="0"/>
          </a:p>
          <a:p>
            <a:pPr marL="0" indent="0">
              <a:buNone/>
            </a:pPr>
            <a:r>
              <a:rPr lang="fr-FR" dirty="0"/>
              <a:t>Les principes de REST ne sont pas toujours respectés mais lorsque l'on compare la théorie à la pratique, il faut savoir faire quelques concessions et vous serez sûrement amenés à faire des choix divergeant des standards.</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868" y="1690688"/>
            <a:ext cx="64103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2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a:stCxn id="9" idx="1"/>
            <a:endCxn id="8" idx="3"/>
          </p:cNvCxnSpPr>
          <p:nvPr/>
        </p:nvCxnSpPr>
        <p:spPr>
          <a:xfrm flipH="1" flipV="1">
            <a:off x="3938216" y="3203382"/>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70</a:t>
            </a:fld>
            <a:endParaRPr lang="fr-FR"/>
          </a:p>
        </p:txBody>
      </p:sp>
    </p:spTree>
    <p:extLst>
      <p:ext uri="{BB962C8B-B14F-4D97-AF65-F5344CB8AC3E}">
        <p14:creationId xmlns:p14="http://schemas.microsoft.com/office/powerpoint/2010/main" val="707037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71</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72</a:t>
            </a:fld>
            <a:endParaRPr lang="fr-FR"/>
          </a:p>
        </p:txBody>
      </p:sp>
    </p:spTree>
    <p:extLst>
      <p:ext uri="{BB962C8B-B14F-4D97-AF65-F5344CB8AC3E}">
        <p14:creationId xmlns:p14="http://schemas.microsoft.com/office/powerpoint/2010/main" val="3349285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73</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74</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75</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76</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77</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78</a:t>
            </a:fld>
            <a:endParaRPr lang="fr-FR"/>
          </a:p>
        </p:txBody>
      </p:sp>
    </p:spTree>
    <p:extLst>
      <p:ext uri="{BB962C8B-B14F-4D97-AF65-F5344CB8AC3E}">
        <p14:creationId xmlns:p14="http://schemas.microsoft.com/office/powerpoint/2010/main" val="2974171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79</a:t>
            </a:fld>
            <a:endParaRPr lang="fr-FR"/>
          </a:p>
        </p:txBody>
      </p:sp>
    </p:spTree>
    <p:extLst>
      <p:ext uri="{BB962C8B-B14F-4D97-AF65-F5344CB8AC3E}">
        <p14:creationId xmlns:p14="http://schemas.microsoft.com/office/powerpoint/2010/main" val="2973866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a:p>
        </p:txBody>
      </p:sp>
    </p:spTree>
    <p:extLst>
      <p:ext uri="{BB962C8B-B14F-4D97-AF65-F5344CB8AC3E}">
        <p14:creationId xmlns:p14="http://schemas.microsoft.com/office/powerpoint/2010/main" val="41067039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Tree>
    <p:extLst>
      <p:ext uri="{BB962C8B-B14F-4D97-AF65-F5344CB8AC3E}">
        <p14:creationId xmlns:p14="http://schemas.microsoft.com/office/powerpoint/2010/main" val="6332969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5C50555-23CE-47D4-A1F7-C1EDA73F2DE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9972294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spTree>
    <p:extLst>
      <p:ext uri="{BB962C8B-B14F-4D97-AF65-F5344CB8AC3E}">
        <p14:creationId xmlns:p14="http://schemas.microsoft.com/office/powerpoint/2010/main" val="32723869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9</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96</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47555</TotalTime>
  <Words>4967</Words>
  <Application>Microsoft Office PowerPoint</Application>
  <PresentationFormat>Grand écran</PresentationFormat>
  <Paragraphs>1091</Paragraphs>
  <Slides>99</Slides>
  <Notes>5</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99</vt:i4>
      </vt:variant>
    </vt:vector>
  </HeadingPairs>
  <TitlesOfParts>
    <vt:vector size="112"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Déroulement du cours</vt:lpstr>
      <vt:lpstr>Les services REST Introduction</vt:lpstr>
      <vt:lpstr>Les applications/besoins d’aujourd’hui</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et query string</vt:lpstr>
      <vt:lpstr>POST, PUT, PATCH précisions</vt:lpstr>
      <vt:lpstr>POST, PUT précisions</vt:lpstr>
      <vt:lpstr>PATH et JSON+ Patch</vt:lpstr>
      <vt:lpstr>Cas particuliers des images, vidéos, etc.</vt:lpstr>
      <vt:lpstr>Modéliser vos API sous forme de catalogue</vt:lpstr>
      <vt:lpstr>Modéliser vos API en domaine fonctionnelle</vt:lpstr>
      <vt:lpstr>Modéliser vos API en domaine fonctionnelle</vt:lpstr>
      <vt:lpstr>Présentation PowerPoint</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REST cache HTTP/1.1</vt:lpstr>
      <vt:lpstr>Présentation PowerPoint</vt:lpstr>
      <vt:lpstr>REST cache HTTP/1.1</vt:lpstr>
      <vt:lpstr>REST cache HTTP/1.1</vt:lpstr>
      <vt:lpstr>REST cache HTTP/1.1</vt:lpstr>
      <vt:lpstr>RESTful</vt:lpstr>
      <vt:lpstr>Présentation PowerPoint</vt:lpstr>
      <vt:lpstr>REST: Difficile à modéliser</vt:lpstr>
      <vt:lpstr>Le modèle de maturité de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Présentation PowerPoint</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471</cp:revision>
  <cp:lastPrinted>2017-05-21T13:26:06Z</cp:lastPrinted>
  <dcterms:created xsi:type="dcterms:W3CDTF">2017-03-15T18:15:39Z</dcterms:created>
  <dcterms:modified xsi:type="dcterms:W3CDTF">2019-03-07T10:55:37Z</dcterms:modified>
</cp:coreProperties>
</file>